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8"/>
  </p:notesMasterIdLst>
  <p:sldIdLst>
    <p:sldId id="666" r:id="rId2"/>
    <p:sldId id="678" r:id="rId3"/>
    <p:sldId id="706" r:id="rId4"/>
    <p:sldId id="707" r:id="rId5"/>
    <p:sldId id="708" r:id="rId6"/>
    <p:sldId id="709" r:id="rId7"/>
    <p:sldId id="710" r:id="rId8"/>
    <p:sldId id="711" r:id="rId9"/>
    <p:sldId id="712" r:id="rId10"/>
    <p:sldId id="713" r:id="rId11"/>
    <p:sldId id="714" r:id="rId12"/>
    <p:sldId id="715" r:id="rId13"/>
    <p:sldId id="716" r:id="rId14"/>
    <p:sldId id="717" r:id="rId15"/>
    <p:sldId id="718" r:id="rId16"/>
    <p:sldId id="694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Exo 2.0 Semi Bold" panose="020B060402020202020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FD9E281-C48B-48E3-B670-D42988AC7DCD}">
          <p14:sldIdLst>
            <p14:sldId id="666"/>
            <p14:sldId id="678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715"/>
            <p14:sldId id="716"/>
            <p14:sldId id="717"/>
            <p14:sldId id="718"/>
            <p14:sldId id="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0AF"/>
    <a:srgbClr val="EEEEEE"/>
    <a:srgbClr val="2B88CB"/>
    <a:srgbClr val="7CA1CA"/>
    <a:srgbClr val="20CE54"/>
    <a:srgbClr val="F8F8F8"/>
    <a:srgbClr val="31D0DD"/>
    <a:srgbClr val="2FD5FF"/>
    <a:srgbClr val="00CC66"/>
    <a:srgbClr val="889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2" autoAdjust="0"/>
    <p:restoredTop sz="94675"/>
  </p:normalViewPr>
  <p:slideViewPr>
    <p:cSldViewPr snapToGrid="0">
      <p:cViewPr varScale="1">
        <p:scale>
          <a:sx n="108" d="100"/>
          <a:sy n="108" d="100"/>
        </p:scale>
        <p:origin x="6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28336-67E7-4BF2-A39D-5A40E95603EC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43627-92B8-4F78-9B4B-CC83AC15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8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43627-92B8-4F78-9B4B-CC83AC1563E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393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43627-92B8-4F78-9B4B-CC83AC1563E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61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1B1182-0BBA-42ED-8125-25B7E83B52B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1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66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19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1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05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18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59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38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18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60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6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75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4F122-6538-4899-B98D-D8F4ED6FF8D4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C9ED-9F13-4CA5-BC4B-DCC3129EB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9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tiff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3.png"/><Relationship Id="rId4" Type="http://schemas.openxmlformats.org/officeDocument/2006/relationships/image" Target="../media/image38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tif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3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tif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734146" y="4913293"/>
            <a:ext cx="7401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Павел </a:t>
            </a:r>
            <a:r>
              <a:rPr lang="ru-RU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Гранков</a:t>
            </a: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Генеральный директор АО «Агентство инновационного развития — </a:t>
            </a:r>
            <a:b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кластерного развития Калужской области»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3987809" y="757335"/>
            <a:ext cx="0" cy="576262"/>
          </a:xfrm>
          <a:prstGeom prst="line">
            <a:avLst/>
          </a:prstGeom>
          <a:ln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46519" y="2480733"/>
            <a:ext cx="7500257" cy="4402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46518" y="3140968"/>
            <a:ext cx="8513269" cy="4402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46518" y="3805974"/>
            <a:ext cx="7446469" cy="4402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446519" y="2217383"/>
            <a:ext cx="8692563" cy="161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КЛАСТЕРНАЯ ПОЛИТИКА </a:t>
            </a:r>
            <a:br>
              <a:rPr lang="en-US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ПОДДЕРЖКА ИННОВАЦИЙ </a:t>
            </a:r>
            <a:br>
              <a:rPr lang="ru-RU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КАЛУЖСКОЙ ОБЛАСТИ</a:t>
            </a:r>
            <a:endParaRPr lang="en-US" sz="4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152" y="686797"/>
            <a:ext cx="1693332" cy="6422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05" y="590550"/>
            <a:ext cx="1449903" cy="79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6583975" cy="15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buNone/>
              <a:defRPr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 КОМПОЗИТНЫХ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КЕРАМИЧЕСКИХ ТЕХНОЛОГИЙ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1070337" y="1847642"/>
            <a:ext cx="10801350" cy="2176005"/>
            <a:chOff x="-9525" y="1291390"/>
            <a:chExt cx="13183976" cy="265600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" t="33714" r="317" b="39921"/>
            <a:stretch/>
          </p:blipFill>
          <p:spPr>
            <a:xfrm>
              <a:off x="-9525" y="1504017"/>
              <a:ext cx="12198282" cy="2152651"/>
            </a:xfrm>
            <a:prstGeom prst="rect">
              <a:avLst/>
            </a:prstGeom>
          </p:spPr>
        </p:pic>
        <p:sp>
          <p:nvSpPr>
            <p:cNvPr id="46" name="Прямоугольник 45"/>
            <p:cNvSpPr/>
            <p:nvPr/>
          </p:nvSpPr>
          <p:spPr>
            <a:xfrm>
              <a:off x="0" y="1504016"/>
              <a:ext cx="12191999" cy="2152652"/>
            </a:xfrm>
            <a:prstGeom prst="rect">
              <a:avLst/>
            </a:prstGeom>
            <a:solidFill>
              <a:srgbClr val="2B88CB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Picture 13" descr="MS-21_PD-14_mini_gif">
              <a:extLst>
                <a:ext uri="{FF2B5EF4-FFF2-40B4-BE49-F238E27FC236}">
                  <a16:creationId xmlns:a16="http://schemas.microsoft.com/office/drawing/2014/main" id="{60E53EAF-1652-4AA8-AD7D-ABD1364D9E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22" r="-5622"/>
            <a:stretch/>
          </p:blipFill>
          <p:spPr bwMode="auto">
            <a:xfrm rot="20770202">
              <a:off x="7530918" y="1291390"/>
              <a:ext cx="4466446" cy="1005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 descr="I:\Картинки для презентации\ласточка_.jpg">
              <a:extLst>
                <a:ext uri="{FF2B5EF4-FFF2-40B4-BE49-F238E27FC236}">
                  <a16:creationId xmlns:a16="http://schemas.microsoft.com/office/drawing/2014/main" id="{B26CE36C-CCE8-4076-99AF-9BB0D0EFCB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571" b="87370" l="13250" r="88125">
                          <a14:foregroundMark x1="72250" y1="57439" x2="82875" y2="56228"/>
                          <a14:foregroundMark x1="70125" y1="58478" x2="65625" y2="57439"/>
                          <a14:foregroundMark x1="68875" y1="56747" x2="68875" y2="56747"/>
                          <a14:foregroundMark x1="64875" y1="27855" x2="64875" y2="27855"/>
                          <a14:foregroundMark x1="64000" y1="26125" x2="79125" y2="30104"/>
                          <a14:foregroundMark x1="23875" y1="59170" x2="23875" y2="59170"/>
                          <a14:foregroundMark x1="20625" y1="53979" x2="20625" y2="53979"/>
                          <a14:foregroundMark x1="14875" y1="63668" x2="14875" y2="63668"/>
                          <a14:foregroundMark x1="20125" y1="63668" x2="20125" y2="63668"/>
                          <a14:foregroundMark x1="22250" y1="64187" x2="22250" y2="64187"/>
                          <a14:foregroundMark x1="17750" y1="62457" x2="17750" y2="62457"/>
                          <a14:foregroundMark x1="18875" y1="50519" x2="18875" y2="50519"/>
                          <a14:foregroundMark x1="19375" y1="47232" x2="20625" y2="46540"/>
                          <a14:foregroundMark x1="67750" y1="81142" x2="67750" y2="81142"/>
                          <a14:foregroundMark x1="56625" y1="80104" x2="56625" y2="80104"/>
                          <a14:foregroundMark x1="53750" y1="78893" x2="53750" y2="78893"/>
                          <a14:foregroundMark x1="80375" y1="64187" x2="80375" y2="64187"/>
                          <a14:foregroundMark x1="80375" y1="63668" x2="80375" y2="63668"/>
                          <a14:foregroundMark x1="72250" y1="63668" x2="72250" y2="63668"/>
                          <a14:foregroundMark x1="76250" y1="64187" x2="77875" y2="64187"/>
                          <a14:foregroundMark x1="76750" y1="82353" x2="76750" y2="82353"/>
                          <a14:foregroundMark x1="61500" y1="82872" x2="62750" y2="82872"/>
                          <a14:backgroundMark x1="43875" y1="82872" x2="43875" y2="82872"/>
                          <a14:backgroundMark x1="43125" y1="77163" x2="43125" y2="77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0" r="6400" b="8291"/>
            <a:stretch/>
          </p:blipFill>
          <p:spPr bwMode="auto">
            <a:xfrm>
              <a:off x="7627260" y="2198528"/>
              <a:ext cx="2736303" cy="174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Стрелка вправо 51"/>
            <p:cNvSpPr/>
            <p:nvPr/>
          </p:nvSpPr>
          <p:spPr>
            <a:xfrm>
              <a:off x="-9525" y="1508945"/>
              <a:ext cx="2100003" cy="1461538"/>
            </a:xfrm>
            <a:prstGeom prst="rightArrow">
              <a:avLst>
                <a:gd name="adj1" fmla="val 100000"/>
                <a:gd name="adj2" fmla="val 104993"/>
              </a:avLst>
            </a:prstGeom>
            <a:solidFill>
              <a:srgbClr val="2B88C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1">
              <a:extLst>
                <a:ext uri="{FF2B5EF4-FFF2-40B4-BE49-F238E27FC236}">
                  <a16:creationId xmlns:a16="http://schemas.microsoft.com/office/drawing/2014/main" id="{E69D7E59-314A-48E8-8E0E-B32C481CE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983" y="2065655"/>
              <a:ext cx="6608568" cy="1127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ru-RU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Вхождение в международную кооперацию через европейскую ассоциацию аэрокосмических кластеров</a:t>
              </a: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6945">
              <a:off x="10184549" y="2402781"/>
              <a:ext cx="2989902" cy="1544610"/>
            </a:xfrm>
            <a:prstGeom prst="rect">
              <a:avLst/>
            </a:prstGeom>
          </p:spPr>
        </p:pic>
      </p:grpSp>
      <p:sp>
        <p:nvSpPr>
          <p:cNvPr id="54" name="TextBox 4">
            <a:extLst>
              <a:ext uri="{FF2B5EF4-FFF2-40B4-BE49-F238E27FC236}">
                <a16:creationId xmlns:a16="http://schemas.microsoft.com/office/drawing/2014/main" id="{AB03EF0D-08F7-456B-915D-31672CCED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193" y="4394911"/>
            <a:ext cx="12304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3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участников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BCA111F1-2C43-4F32-BAA6-8B84AB6151E6}"/>
              </a:ext>
            </a:extLst>
          </p:cNvPr>
          <p:cNvSpPr/>
          <p:nvPr/>
        </p:nvSpPr>
        <p:spPr>
          <a:xfrm>
            <a:off x="1537686" y="4139579"/>
            <a:ext cx="3090145" cy="346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67"/>
              </a:spcAft>
              <a:defRPr/>
            </a:pPr>
            <a:r>
              <a:rPr lang="ru-RU" sz="1600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СПЕЦИАЛИЗАЦИЯ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F4D36D6-0CA5-4E93-AB69-26D99E8FED5B}"/>
              </a:ext>
            </a:extLst>
          </p:cNvPr>
          <p:cNvSpPr/>
          <p:nvPr/>
        </p:nvSpPr>
        <p:spPr>
          <a:xfrm>
            <a:off x="1559900" y="4650707"/>
            <a:ext cx="311687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и производство </a:t>
            </a:r>
            <a:b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изделий и конструкций из полимерных композиционных материалов</a:t>
            </a:r>
          </a:p>
          <a:p>
            <a:pPr>
              <a:lnSpc>
                <a:spcPct val="90000"/>
              </a:lnSpc>
            </a:pPr>
            <a:endParaRPr lang="ru-RU" sz="14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Трансфер высоких авиационно-космических технологий в гражданские сектора экономики</a:t>
            </a:r>
          </a:p>
        </p:txBody>
      </p:sp>
      <p:sp>
        <p:nvSpPr>
          <p:cNvPr id="57" name="TextBox 4">
            <a:extLst>
              <a:ext uri="{FF2B5EF4-FFF2-40B4-BE49-F238E27FC236}">
                <a16:creationId xmlns:a16="http://schemas.microsoft.com/office/drawing/2014/main" id="{09B6F86B-F3E1-46D9-ABDD-3E3695DE3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193" y="5329354"/>
            <a:ext cx="2576307" cy="93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3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413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инновационных разработок передано в производство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8212906" y="5125052"/>
            <a:ext cx="3369494" cy="1148007"/>
            <a:chOff x="8593906" y="4661423"/>
            <a:chExt cx="3369494" cy="1148007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8991134" y="4661423"/>
              <a:ext cx="2972266" cy="1148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4060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13,5 млрд</a:t>
              </a:r>
              <a:r>
                <a:rPr lang="en-US" sz="4060" b="1" dirty="0">
                  <a:solidFill>
                    <a:srgbClr val="2B88CB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ru-RU" sz="4060" b="1" dirty="0">
                  <a:solidFill>
                    <a:srgbClr val="2B88C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4060" b="1" dirty="0">
                <a:solidFill>
                  <a:srgbClr val="2B88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объем производимой</a:t>
              </a:r>
              <a:b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продукции</a:t>
              </a: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8593906" y="4661423"/>
              <a:ext cx="447015" cy="717119"/>
              <a:chOff x="8593906" y="4661423"/>
              <a:chExt cx="447015" cy="717119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8593906" y="4661423"/>
                <a:ext cx="447015" cy="717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ru-RU" sz="4060" b="1" dirty="0">
                    <a:solidFill>
                      <a:srgbClr val="0070C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Р</a:t>
                </a:r>
                <a:endParaRPr lang="ru-RU" sz="406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 flipH="1">
                <a:off x="8681353" y="5149727"/>
                <a:ext cx="237279" cy="0"/>
              </a:xfrm>
              <a:prstGeom prst="line">
                <a:avLst/>
              </a:prstGeom>
              <a:ln w="444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Группа 1"/>
          <p:cNvGrpSpPr/>
          <p:nvPr/>
        </p:nvGrpSpPr>
        <p:grpSpPr>
          <a:xfrm>
            <a:off x="4924425" y="4521911"/>
            <a:ext cx="3076574" cy="1713262"/>
            <a:chOff x="4796152" y="4036959"/>
            <a:chExt cx="3379251" cy="2225537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>
              <a:off x="4796152" y="4036959"/>
              <a:ext cx="0" cy="2225537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8175403" y="4036959"/>
              <a:ext cx="0" cy="2225537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6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6208201" cy="15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buNone/>
            </a:pPr>
            <a:r>
              <a:rPr lang="ru-RU" sz="28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ИКТ-КЛАСТЕР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508"/>
          <a:stretch/>
        </p:blipFill>
        <p:spPr>
          <a:xfrm>
            <a:off x="6988014" y="-27384"/>
            <a:ext cx="5203986" cy="69127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54015" y="5398477"/>
            <a:ext cx="6603023" cy="8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11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736571" y="3727501"/>
            <a:ext cx="2559203" cy="931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  <a:r>
              <a:rPr lang="ru-R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тыс.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сотрудников</a:t>
            </a:r>
          </a:p>
        </p:txBody>
      </p:sp>
      <p:pic>
        <p:nvPicPr>
          <p:cNvPr id="31" name="Picture 2" descr="Style">
            <a:extLst>
              <a:ext uri="{FF2B5EF4-FFF2-40B4-BE49-F238E27FC236}">
                <a16:creationId xmlns:a16="http://schemas.microsoft.com/office/drawing/2014/main" id="{E3B9D009-2772-451F-9EE9-19D48AC3E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46" y="5530499"/>
            <a:ext cx="1344634" cy="4033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4" descr="Kraftway Dental - АО &amp;quot;Крафтвэй корпорэйшн ПЛС&amp;quot;">
            <a:extLst>
              <a:ext uri="{FF2B5EF4-FFF2-40B4-BE49-F238E27FC236}">
                <a16:creationId xmlns:a16="http://schemas.microsoft.com/office/drawing/2014/main" id="{685FC596-B3C3-434E-80FC-3418A067E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92" y="5655622"/>
            <a:ext cx="1853969" cy="32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PANDORA">
            <a:extLst>
              <a:ext uri="{FF2B5EF4-FFF2-40B4-BE49-F238E27FC236}">
                <a16:creationId xmlns:a16="http://schemas.microsoft.com/office/drawing/2014/main" id="{641A2D3C-F9A5-4050-9A20-0A563518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924" y="5688869"/>
            <a:ext cx="1459125" cy="2926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04" y="2252555"/>
            <a:ext cx="918477" cy="9184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54" y="2250554"/>
            <a:ext cx="951785" cy="951785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4337841" y="3727180"/>
            <a:ext cx="2853534" cy="1148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406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  <a:r>
              <a:rPr lang="en-US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млрд </a:t>
            </a:r>
            <a:r>
              <a:rPr lang="ru-RU" sz="28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</a:t>
            </a:r>
            <a:endParaRPr lang="en-US" sz="2800" b="1" dirty="0">
              <a:solidFill>
                <a:srgbClr val="2B88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совокупный оборот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822007" y="3507765"/>
            <a:ext cx="1009829" cy="53598"/>
            <a:chOff x="1550875" y="3737158"/>
            <a:chExt cx="1009829" cy="53598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>
              <a:off x="1550875" y="3790756"/>
              <a:ext cx="1009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1550875" y="3737158"/>
              <a:ext cx="1009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Группа 46"/>
          <p:cNvGrpSpPr/>
          <p:nvPr/>
        </p:nvGrpSpPr>
        <p:grpSpPr>
          <a:xfrm>
            <a:off x="4450907" y="3507765"/>
            <a:ext cx="1009829" cy="53598"/>
            <a:chOff x="1550875" y="3737158"/>
            <a:chExt cx="1009829" cy="53598"/>
          </a:xfrm>
        </p:grpSpPr>
        <p:cxnSp>
          <p:nvCxnSpPr>
            <p:cNvPr id="59" name="Прямая соединительная линия 58"/>
            <p:cNvCxnSpPr/>
            <p:nvPr/>
          </p:nvCxnSpPr>
          <p:spPr>
            <a:xfrm>
              <a:off x="1550875" y="3790756"/>
              <a:ext cx="1009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550875" y="3737158"/>
              <a:ext cx="1009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Прямоугольник 35"/>
          <p:cNvSpPr>
            <a:spLocks noChangeArrowheads="1"/>
          </p:cNvSpPr>
          <p:nvPr/>
        </p:nvSpPr>
        <p:spPr bwMode="auto">
          <a:xfrm>
            <a:off x="7746153" y="1449613"/>
            <a:ext cx="4285984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6600" b="1" spc="-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131</a:t>
            </a:r>
            <a:endParaRPr lang="en-US" altLang="ru-RU" sz="3200" b="1" spc="-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705892" y="3831368"/>
            <a:ext cx="40350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предприятие</a:t>
            </a:r>
            <a:endParaRPr lang="en-US" altLang="ru-RU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46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6208201" cy="15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buNone/>
            </a:pPr>
            <a:r>
              <a:rPr lang="ru-RU" sz="28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 </a:t>
            </a:r>
            <a:br>
              <a:rPr lang="ru-RU" sz="28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ЯДЕРНЫХ ТЕХНОЛОГИЙ</a:t>
            </a:r>
          </a:p>
        </p:txBody>
      </p:sp>
      <p:pic>
        <p:nvPicPr>
          <p:cNvPr id="3076" name="Picture 4" descr="C:\Users\User\Downloads\high-voltage-towers-with-electric-power-lines-transfering-energy-from-solar-photovoltaic-panels-at-sunset-production-of-sustainable-electricity-concep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r="25785"/>
          <a:stretch/>
        </p:blipFill>
        <p:spPr bwMode="auto">
          <a:xfrm>
            <a:off x="1559900" y="1527060"/>
            <a:ext cx="5350985" cy="535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4C327D1-5AF3-4BCA-A8D6-5BEE621D3EB4}"/>
              </a:ext>
            </a:extLst>
          </p:cNvPr>
          <p:cNvSpPr/>
          <p:nvPr/>
        </p:nvSpPr>
        <p:spPr>
          <a:xfrm>
            <a:off x="7351544" y="1816481"/>
            <a:ext cx="41680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67"/>
              </a:spcAft>
              <a:defRPr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КОМПЕТЕНЦИИ УЧАСТНИКОВ КЛАСТЕРА</a:t>
            </a:r>
            <a:b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</a:t>
            </a:r>
            <a:b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ЯДЕРНЫХ </a:t>
            </a:r>
            <a:b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ТЕХНОЛОГИЙ: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2388D8B-CD82-4356-A67D-86A15046EC9D}"/>
              </a:ext>
            </a:extLst>
          </p:cNvPr>
          <p:cNvSpPr/>
          <p:nvPr/>
        </p:nvSpPr>
        <p:spPr>
          <a:xfrm>
            <a:off x="1868435" y="5260896"/>
            <a:ext cx="4848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ЯДЕРНЫЕ ТЕХНОЛОГИИ </a:t>
            </a:r>
            <a:b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НЕЯДЕРНЫХ</a:t>
            </a:r>
            <a:b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ОТРАСЛЕЙ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12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922FBD-4523-4C6B-B674-62C2403F5312}"/>
              </a:ext>
            </a:extLst>
          </p:cNvPr>
          <p:cNvSpPr/>
          <p:nvPr/>
        </p:nvSpPr>
        <p:spPr>
          <a:xfrm>
            <a:off x="7447916" y="4262469"/>
            <a:ext cx="4025020" cy="191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buClr>
                <a:srgbClr val="3A6375"/>
              </a:buClr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ядерная медицина </a:t>
            </a:r>
            <a:endParaRPr lang="en-US" sz="14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800"/>
              </a:lnSpc>
              <a:buClr>
                <a:srgbClr val="3A6375"/>
              </a:buClr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радиоэкология </a:t>
            </a:r>
            <a:endParaRPr lang="en-US" sz="14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800"/>
              </a:lnSpc>
              <a:buClr>
                <a:srgbClr val="3A6375"/>
              </a:buClr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ru-RU" sz="1400" dirty="0" err="1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сельхозрадиология</a:t>
            </a:r>
            <a:endParaRPr lang="en-US" sz="14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800"/>
              </a:lnSpc>
              <a:buClr>
                <a:srgbClr val="3A6375"/>
              </a:buClr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приборостроение</a:t>
            </a:r>
            <a:endParaRPr lang="en-US" sz="14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800"/>
              </a:lnSpc>
              <a:buClr>
                <a:srgbClr val="3A6375"/>
              </a:buClr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материаловедение </a:t>
            </a:r>
          </a:p>
          <a:p>
            <a:pPr>
              <a:lnSpc>
                <a:spcPts val="1800"/>
              </a:lnSpc>
              <a:buClr>
                <a:srgbClr val="3A6375"/>
              </a:buClr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системы безопасности</a:t>
            </a:r>
            <a:endParaRPr lang="en-US" sz="14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800"/>
              </a:lnSpc>
              <a:buClr>
                <a:srgbClr val="3A6375"/>
              </a:buClr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информационные технологии</a:t>
            </a:r>
            <a:endParaRPr lang="en-US" sz="14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800"/>
              </a:lnSpc>
              <a:buClr>
                <a:srgbClr val="3A6375"/>
              </a:buClr>
            </a:pPr>
            <a:r>
              <a:rPr lang="ru-RU" sz="14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подготовка персонала </a:t>
            </a:r>
          </a:p>
        </p:txBody>
      </p:sp>
    </p:spTree>
    <p:extLst>
      <p:ext uri="{BB962C8B-B14F-4D97-AF65-F5344CB8AC3E}">
        <p14:creationId xmlns:p14="http://schemas.microsoft.com/office/powerpoint/2010/main" val="300391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">
            <a:extLst>
              <a:ext uri="{FF2B5EF4-FFF2-40B4-BE49-F238E27FC236}">
                <a16:creationId xmlns:a16="http://schemas.microsoft.com/office/drawing/2014/main" id="{FE5A450B-43D9-409F-87BB-01C8C9BB8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2328" r="33402" b="34750"/>
          <a:stretch/>
        </p:blipFill>
        <p:spPr bwMode="auto">
          <a:xfrm>
            <a:off x="5581650" y="1223746"/>
            <a:ext cx="6648450" cy="487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35"/>
          <p:cNvSpPr>
            <a:spLocks noChangeArrowheads="1"/>
          </p:cNvSpPr>
          <p:nvPr/>
        </p:nvSpPr>
        <p:spPr bwMode="auto">
          <a:xfrm>
            <a:off x="7467599" y="3877528"/>
            <a:ext cx="4798999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ru-RU" altLang="ru-RU" sz="16000" b="1" spc="-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750</a:t>
            </a:r>
            <a:endParaRPr lang="en-US" altLang="ru-RU" sz="16000" b="1" spc="-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610008" y="2039424"/>
            <a:ext cx="1120775" cy="1284579"/>
            <a:chOff x="3108325" y="5070475"/>
            <a:chExt cx="619126" cy="709613"/>
          </a:xfrm>
          <a:solidFill>
            <a:schemeClr val="bg1">
              <a:lumMod val="75000"/>
            </a:schemeClr>
          </a:solidFill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108325" y="5184775"/>
              <a:ext cx="587375" cy="595313"/>
            </a:xfrm>
            <a:custGeom>
              <a:avLst/>
              <a:gdLst>
                <a:gd name="T0" fmla="*/ 0 w 370"/>
                <a:gd name="T1" fmla="*/ 366 h 375"/>
                <a:gd name="T2" fmla="*/ 133 w 370"/>
                <a:gd name="T3" fmla="*/ 139 h 375"/>
                <a:gd name="T4" fmla="*/ 307 w 370"/>
                <a:gd name="T5" fmla="*/ 111 h 375"/>
                <a:gd name="T6" fmla="*/ 351 w 370"/>
                <a:gd name="T7" fmla="*/ 0 h 375"/>
                <a:gd name="T8" fmla="*/ 370 w 370"/>
                <a:gd name="T9" fmla="*/ 7 h 375"/>
                <a:gd name="T10" fmla="*/ 322 w 370"/>
                <a:gd name="T11" fmla="*/ 130 h 375"/>
                <a:gd name="T12" fmla="*/ 145 w 370"/>
                <a:gd name="T13" fmla="*/ 159 h 375"/>
                <a:gd name="T14" fmla="*/ 17 w 370"/>
                <a:gd name="T15" fmla="*/ 375 h 375"/>
                <a:gd name="T16" fmla="*/ 0 w 370"/>
                <a:gd name="T17" fmla="*/ 366 h 375"/>
                <a:gd name="T18" fmla="*/ 0 w 370"/>
                <a:gd name="T19" fmla="*/ 3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375">
                  <a:moveTo>
                    <a:pt x="0" y="366"/>
                  </a:moveTo>
                  <a:lnTo>
                    <a:pt x="133" y="139"/>
                  </a:lnTo>
                  <a:lnTo>
                    <a:pt x="307" y="111"/>
                  </a:lnTo>
                  <a:lnTo>
                    <a:pt x="351" y="0"/>
                  </a:lnTo>
                  <a:lnTo>
                    <a:pt x="370" y="7"/>
                  </a:lnTo>
                  <a:lnTo>
                    <a:pt x="322" y="130"/>
                  </a:lnTo>
                  <a:lnTo>
                    <a:pt x="145" y="159"/>
                  </a:lnTo>
                  <a:lnTo>
                    <a:pt x="17" y="375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3576638" y="5070475"/>
              <a:ext cx="150813" cy="225425"/>
            </a:xfrm>
            <a:custGeom>
              <a:avLst/>
              <a:gdLst>
                <a:gd name="T0" fmla="*/ 0 w 95"/>
                <a:gd name="T1" fmla="*/ 108 h 142"/>
                <a:gd name="T2" fmla="*/ 92 w 95"/>
                <a:gd name="T3" fmla="*/ 142 h 142"/>
                <a:gd name="T4" fmla="*/ 95 w 95"/>
                <a:gd name="T5" fmla="*/ 0 h 142"/>
                <a:gd name="T6" fmla="*/ 0 w 95"/>
                <a:gd name="T7" fmla="*/ 10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142">
                  <a:moveTo>
                    <a:pt x="0" y="108"/>
                  </a:moveTo>
                  <a:lnTo>
                    <a:pt x="92" y="142"/>
                  </a:lnTo>
                  <a:lnTo>
                    <a:pt x="95" y="0"/>
                  </a:lnTo>
                  <a:lnTo>
                    <a:pt x="0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" name="Прямоугольник 20">
            <a:extLst>
              <a:ext uri="{FF2B5EF4-FFF2-40B4-BE49-F238E27FC236}">
                <a16:creationId xmlns:a16="http://schemas.microsoft.com/office/drawing/2014/main" id="{8F12DB6D-114A-484D-985A-FBD5DBF98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09" y="4546908"/>
            <a:ext cx="1868515" cy="157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предприятий пищевой и перерабатывающей промышленности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F12DB6D-114A-484D-985A-FBD5DBF98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561" y="4556433"/>
            <a:ext cx="2296097" cy="11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</a:t>
            </a:r>
            <a:r>
              <a:rPr lang="en-US" altLang="ru-RU" sz="8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130</a:t>
            </a:r>
            <a:endParaRPr lang="ru-RU" altLang="ru-RU" sz="4056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доильных роботов</a:t>
            </a:r>
            <a:b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в 36 хозяйствах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1644401" y="3999817"/>
            <a:ext cx="30519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1" y="428315"/>
            <a:ext cx="4650400" cy="101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buNone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АГРОПРОМЫШЛЕННЫЙ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78722" y="6091407"/>
            <a:ext cx="4860677" cy="3093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13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0">
            <a:extLst>
              <a:ext uri="{FF2B5EF4-FFF2-40B4-BE49-F238E27FC236}">
                <a16:creationId xmlns:a16="http://schemas.microsoft.com/office/drawing/2014/main" id="{8F12DB6D-114A-484D-985A-FBD5DBF98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684" y="1991033"/>
            <a:ext cx="2635250" cy="136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3,5</a:t>
            </a:r>
            <a:r>
              <a:rPr lang="ru-RU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r>
              <a:rPr lang="ru-RU" altLang="ru-RU" sz="4056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altLang="ru-RU" sz="4056" b="1" dirty="0">
              <a:solidFill>
                <a:srgbClr val="2B88CB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среднегодовой </a:t>
            </a:r>
            <a:b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рост валовой </a:t>
            </a:r>
            <a:b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с/х продукции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78723" y="5577057"/>
            <a:ext cx="3022352" cy="3093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578724" y="5329053"/>
            <a:ext cx="487665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крестьянско-</a:t>
            </a:r>
            <a:br>
              <a:rPr lang="ru-RU" altLang="ru-R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фермерских хозяйств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04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6208201" cy="15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КАДРОВ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14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510351" y="3746501"/>
            <a:ext cx="5923672" cy="2667000"/>
            <a:chOff x="3201892" y="4303777"/>
            <a:chExt cx="5923672" cy="2198664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81B131CB-CFEF-4382-BA12-F869D7947328}"/>
                </a:ext>
              </a:extLst>
            </p:cNvPr>
            <p:cNvCxnSpPr/>
            <p:nvPr/>
          </p:nvCxnSpPr>
          <p:spPr>
            <a:xfrm>
              <a:off x="9125564" y="4303777"/>
              <a:ext cx="0" cy="2198664"/>
            </a:xfrm>
            <a:prstGeom prst="line">
              <a:avLst/>
            </a:prstGeom>
            <a:ln w="12700" cmpd="dbl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Группа 28"/>
            <p:cNvGrpSpPr/>
            <p:nvPr/>
          </p:nvGrpSpPr>
          <p:grpSpPr>
            <a:xfrm>
              <a:off x="3201892" y="4303777"/>
              <a:ext cx="3424720" cy="2198664"/>
              <a:chOff x="3421365" y="4303777"/>
              <a:chExt cx="2902034" cy="2198664"/>
            </a:xfrm>
          </p:grpSpPr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A7693FF3-0AB3-4203-8240-C9346B7FC4C7}"/>
                  </a:ext>
                </a:extLst>
              </p:cNvPr>
              <p:cNvCxnSpPr/>
              <p:nvPr/>
            </p:nvCxnSpPr>
            <p:spPr>
              <a:xfrm>
                <a:off x="3421365" y="4303777"/>
                <a:ext cx="0" cy="2198664"/>
              </a:xfrm>
              <a:prstGeom prst="line">
                <a:avLst/>
              </a:prstGeom>
              <a:ln w="12700" cmpd="dbl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BC0875CA-4869-4FB2-82D1-79B162C8773B}"/>
                  </a:ext>
                </a:extLst>
              </p:cNvPr>
              <p:cNvCxnSpPr/>
              <p:nvPr/>
            </p:nvCxnSpPr>
            <p:spPr>
              <a:xfrm>
                <a:off x="6323399" y="4303777"/>
                <a:ext cx="0" cy="2198664"/>
              </a:xfrm>
              <a:prstGeom prst="line">
                <a:avLst/>
              </a:prstGeom>
              <a:ln w="12700" cmpd="dbl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D995EBA-BEA4-498A-85C8-E6F6463017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82" r="72840" b="38360"/>
          <a:stretch/>
        </p:blipFill>
        <p:spPr>
          <a:xfrm>
            <a:off x="1527138" y="1498159"/>
            <a:ext cx="1907812" cy="1906605"/>
          </a:xfrm>
          <a:prstGeom prst="ellipse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419616" y="3695610"/>
            <a:ext cx="2309702" cy="2811444"/>
            <a:chOff x="1401686" y="3695610"/>
            <a:chExt cx="2309702" cy="2811444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8372DC9-3E35-4800-9E8E-1818FE364432}"/>
                </a:ext>
              </a:extLst>
            </p:cNvPr>
            <p:cNvSpPr/>
            <p:nvPr/>
          </p:nvSpPr>
          <p:spPr>
            <a:xfrm>
              <a:off x="1532141" y="5833023"/>
              <a:ext cx="1725180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Дуальная система образования</a:t>
              </a:r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1401686" y="4523373"/>
              <a:ext cx="1975817" cy="1109663"/>
              <a:chOff x="415645" y="4457452"/>
              <a:chExt cx="1975817" cy="1109663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D36BDEAC-9A21-433C-94E1-F6F2CE84A77A}"/>
                  </a:ext>
                </a:extLst>
              </p:cNvPr>
              <p:cNvSpPr/>
              <p:nvPr/>
            </p:nvSpPr>
            <p:spPr>
              <a:xfrm>
                <a:off x="415645" y="4457452"/>
                <a:ext cx="1975817" cy="7164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56" b="1" dirty="0">
                    <a:solidFill>
                      <a:srgbClr val="0070C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&gt;80</a:t>
                </a:r>
                <a:endParaRPr lang="ru-RU" sz="4056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846467" y="5086984"/>
                <a:ext cx="1388733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направлений подготовки</a:t>
                </a:r>
              </a:p>
            </p:txBody>
          </p: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821715C5-6C23-4B0D-B732-1E96FE56F120}"/>
                </a:ext>
              </a:extLst>
            </p:cNvPr>
            <p:cNvSpPr/>
            <p:nvPr/>
          </p:nvSpPr>
          <p:spPr>
            <a:xfrm>
              <a:off x="1811541" y="3695610"/>
              <a:ext cx="1899847" cy="782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267"/>
                </a:spcAft>
                <a:defRPr/>
              </a:pPr>
              <a:r>
                <a:rPr lang="ru-RU" sz="1300" b="1" dirty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ОТРАСЛЕВЫЕ ОБУЧАЮЩИЕ ЦЕНТРЫ</a:t>
              </a:r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6A9E0B2-EAB3-4111-A861-2AD5FE9020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55" r="22626" b="18091"/>
          <a:stretch/>
        </p:blipFill>
        <p:spPr>
          <a:xfrm>
            <a:off x="4327472" y="1498335"/>
            <a:ext cx="1910089" cy="1911013"/>
          </a:xfrm>
          <a:prstGeom prst="ellipse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698074" y="3682473"/>
            <a:ext cx="3285431" cy="2823783"/>
            <a:chOff x="3680144" y="3682473"/>
            <a:chExt cx="3285431" cy="2823783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ABD9DDD5-56FB-4769-B947-E94C24E4407B}"/>
                </a:ext>
              </a:extLst>
            </p:cNvPr>
            <p:cNvSpPr/>
            <p:nvPr/>
          </p:nvSpPr>
          <p:spPr>
            <a:xfrm>
              <a:off x="3686394" y="5832225"/>
              <a:ext cx="3279181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Разработаны </a:t>
              </a:r>
              <a:b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профессиональные стандарты </a:t>
              </a:r>
              <a:b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 «промышленной фармации» 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A1C2275B-2143-4264-B6AB-9A620E4F01ED}"/>
                </a:ext>
              </a:extLst>
            </p:cNvPr>
            <p:cNvSpPr/>
            <p:nvPr/>
          </p:nvSpPr>
          <p:spPr>
            <a:xfrm>
              <a:off x="3687124" y="4357198"/>
              <a:ext cx="2848145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Модель целевой подготовки специалистов для конкретных производств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BB72CF28-273E-4F91-9F66-4F915DA82168}"/>
                </a:ext>
              </a:extLst>
            </p:cNvPr>
            <p:cNvSpPr/>
            <p:nvPr/>
          </p:nvSpPr>
          <p:spPr>
            <a:xfrm>
              <a:off x="3680144" y="5094278"/>
              <a:ext cx="3168891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Базовые кафедры </a:t>
              </a:r>
              <a:b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 «якорных» предприятиях кластера 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279229A1-981E-4C83-BF50-8F042B094C2F}"/>
                </a:ext>
              </a:extLst>
            </p:cNvPr>
            <p:cNvSpPr/>
            <p:nvPr/>
          </p:nvSpPr>
          <p:spPr>
            <a:xfrm>
              <a:off x="3971267" y="3682473"/>
              <a:ext cx="2366780" cy="552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267"/>
                </a:spcAft>
                <a:defRPr/>
              </a:pPr>
              <a:r>
                <a:rPr lang="ru-RU" sz="1300" b="1" dirty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 ПРАКТИЧЕСКОГО ОБУЧЕНИЯ</a:t>
              </a:r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2DB16D9-AF15-4A8E-AC08-D39BB00F7D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87"/>
          <a:stretch/>
        </p:blipFill>
        <p:spPr>
          <a:xfrm>
            <a:off x="7144197" y="1498697"/>
            <a:ext cx="1918947" cy="1920134"/>
          </a:xfrm>
          <a:prstGeom prst="ellipse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7029987" y="3679271"/>
            <a:ext cx="2302271" cy="2633085"/>
            <a:chOff x="7012057" y="3679271"/>
            <a:chExt cx="2302271" cy="2633085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195C9F03-C2E5-436F-AF9B-5B60C5056607}"/>
                </a:ext>
              </a:extLst>
            </p:cNvPr>
            <p:cNvSpPr/>
            <p:nvPr/>
          </p:nvSpPr>
          <p:spPr>
            <a:xfrm>
              <a:off x="7012057" y="5832225"/>
              <a:ext cx="2048069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Яндекс.Лицей</a:t>
              </a: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b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 </a:t>
              </a: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Школа </a:t>
              </a: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Samsung</a:t>
              </a:r>
              <a:endPara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349DB44B-9A60-47FF-81A7-D3649FF530D1}"/>
                </a:ext>
              </a:extLst>
            </p:cNvPr>
            <p:cNvSpPr/>
            <p:nvPr/>
          </p:nvSpPr>
          <p:spPr>
            <a:xfrm>
              <a:off x="7012057" y="4357198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ИТ-лицей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84305027-2C3C-4333-A64E-6833ACB3B3B2}"/>
                </a:ext>
              </a:extLst>
            </p:cNvPr>
            <p:cNvSpPr/>
            <p:nvPr/>
          </p:nvSpPr>
          <p:spPr>
            <a:xfrm>
              <a:off x="7012057" y="5094278"/>
              <a:ext cx="2054172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Две школы на базе</a:t>
              </a:r>
              <a:b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 </a:t>
              </a: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предприятий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B2BC4D90-6C3A-4CB6-ACED-B0BAD0C411EF}"/>
                </a:ext>
              </a:extLst>
            </p:cNvPr>
            <p:cNvSpPr/>
            <p:nvPr/>
          </p:nvSpPr>
          <p:spPr>
            <a:xfrm>
              <a:off x="7265043" y="3679271"/>
              <a:ext cx="2049285" cy="552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267"/>
                </a:spcAft>
                <a:defRPr/>
              </a:pPr>
              <a:r>
                <a:rPr lang="ru-RU" sz="1300" b="1" dirty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ИНФОРМАЦИОННЫЕ ТЕХНОЛОГИИ</a:t>
              </a: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026BC51-357C-4070-BF4C-C059B1EF2F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36" r="19620" b="9650"/>
          <a:stretch/>
        </p:blipFill>
        <p:spPr>
          <a:xfrm>
            <a:off x="9779501" y="1498600"/>
            <a:ext cx="1909952" cy="1917699"/>
          </a:xfrm>
          <a:prstGeom prst="ellipse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9671762" y="3685777"/>
            <a:ext cx="2308738" cy="2626579"/>
            <a:chOff x="9653832" y="3685777"/>
            <a:chExt cx="2308738" cy="2626579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A997C2E6-60B4-463D-9381-15AE2E7BCA05}"/>
                </a:ext>
              </a:extLst>
            </p:cNvPr>
            <p:cNvSpPr/>
            <p:nvPr/>
          </p:nvSpPr>
          <p:spPr>
            <a:xfrm>
              <a:off x="9653832" y="4357198"/>
              <a:ext cx="2269897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 молодежного инновационного творчества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4ED82E36-773A-4B54-B46D-B7390D318841}"/>
                </a:ext>
              </a:extLst>
            </p:cNvPr>
            <p:cNvSpPr/>
            <p:nvPr/>
          </p:nvSpPr>
          <p:spPr>
            <a:xfrm>
              <a:off x="9653832" y="5094278"/>
              <a:ext cx="23087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Проведение </a:t>
              </a:r>
              <a:r>
                <a:rPr lang="ru-RU" sz="1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хакатонов</a:t>
              </a:r>
              <a:endParaRPr lang="ru-RU" sz="1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BA1657C0-AF17-4A8D-A4D8-7CF116DB004C}"/>
                </a:ext>
              </a:extLst>
            </p:cNvPr>
            <p:cNvSpPr/>
            <p:nvPr/>
          </p:nvSpPr>
          <p:spPr>
            <a:xfrm>
              <a:off x="9653832" y="5832225"/>
              <a:ext cx="2048069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УМНИК, конкурс стипендий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B0F222F-7971-4415-8099-FDA3A3E3FCFA}"/>
                </a:ext>
              </a:extLst>
            </p:cNvPr>
            <p:cNvSpPr/>
            <p:nvPr/>
          </p:nvSpPr>
          <p:spPr>
            <a:xfrm>
              <a:off x="9896008" y="3685777"/>
              <a:ext cx="1641079" cy="52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267"/>
                </a:spcAft>
                <a:defRPr/>
              </a:pPr>
              <a:r>
                <a:rPr lang="ru-RU" sz="1300" b="1" dirty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МОЛОДЕЖНОЕ ТВОРЧЕСТВО</a:t>
              </a:r>
            </a:p>
          </p:txBody>
        </p: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8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6208201" cy="15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spcAft>
                <a:spcPts val="1375"/>
              </a:spcAft>
              <a:buNone/>
              <a:defRPr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СДЕЛАНО </a:t>
            </a:r>
            <a:b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КАЛУЖСКОЙ ОБЛАСТИ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15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82"/>
          <a:stretch/>
        </p:blipFill>
        <p:spPr>
          <a:xfrm>
            <a:off x="4206196" y="475130"/>
            <a:ext cx="4517430" cy="4945864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9285608" y="4578201"/>
            <a:ext cx="20393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  <a:r>
              <a:rPr lang="ru-RU" sz="24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 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всего объёма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произведённых в РФ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автомобилей выпускаются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калужских автозаводах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706638" y="2053064"/>
            <a:ext cx="234369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  <a:r>
              <a:rPr lang="ru-RU" sz="24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r>
              <a:rPr lang="ru-RU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всех производимых в РФ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двигателей внутреннего сгорания производятся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Калужской области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706638" y="4578201"/>
            <a:ext cx="182342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  <a:r>
              <a:rPr lang="ru-RU" sz="24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r>
              <a:rPr lang="ru-RU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выпускаемых в России телевизоров сходят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конвейера калужского завода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737874" y="5075389"/>
            <a:ext cx="189441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  <a:r>
              <a:rPr lang="ru-RU" sz="24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r>
              <a:rPr lang="ru-RU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производимых в РФ локомотивов сделаны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Калужской области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9285608" y="2053064"/>
            <a:ext cx="20520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  <a:r>
              <a:rPr lang="ru-RU" sz="24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 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всех выпускаемых в РФ стиральных машин производятся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регионе</a:t>
            </a: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4706572" y="4849929"/>
            <a:ext cx="0" cy="12454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541972" y="4849929"/>
            <a:ext cx="0" cy="12454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9277165" y="3700706"/>
            <a:ext cx="23992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1618576" y="3700706"/>
            <a:ext cx="23992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Рисунок 6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0" y="4400250"/>
            <a:ext cx="924272" cy="5415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54" y="1599773"/>
            <a:ext cx="602745" cy="802749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73" y="4681151"/>
            <a:ext cx="555011" cy="807898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27" y="4344247"/>
            <a:ext cx="832931" cy="63576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28" y="1788543"/>
            <a:ext cx="937698" cy="588580"/>
          </a:xfrm>
          <a:prstGeom prst="rect">
            <a:avLst/>
          </a:prstGeom>
        </p:spPr>
      </p:pic>
      <p:pic>
        <p:nvPicPr>
          <p:cNvPr id="73" name="Picture 2" descr="C:\Users\User\Desktop\300ppi\Ресурс 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05" y="1904789"/>
            <a:ext cx="1440160" cy="239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4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99323" y="2864743"/>
            <a:ext cx="3101702" cy="4402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61123" y="3521968"/>
            <a:ext cx="4759052" cy="4402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446519" y="2598383"/>
            <a:ext cx="10402635" cy="161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44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</a:t>
            </a:r>
            <a:br>
              <a:rPr lang="ru-RU" sz="44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4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251652C-9570-4D84-830E-9444CB5A800C}"/>
              </a:ext>
            </a:extLst>
          </p:cNvPr>
          <p:cNvSpPr/>
          <p:nvPr/>
        </p:nvSpPr>
        <p:spPr>
          <a:xfrm>
            <a:off x="7305675" y="5198562"/>
            <a:ext cx="399182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«АГЕНТСТВО ИННОВАЦИОННОГО </a:t>
            </a:r>
            <a:b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 — ЦЕНТР КЛАСТЕРНОГО РАЗВИТИЯ </a:t>
            </a:r>
            <a:b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КАЛУЖСКОЙ ОБЛАСТИ»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34146" y="4913293"/>
            <a:ext cx="3885604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Павел </a:t>
            </a:r>
            <a:r>
              <a:rPr lang="ru-RU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Гранков</a:t>
            </a:r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Генеральный директор </a:t>
            </a:r>
            <a:b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«Агентство инновационного развития — </a:t>
            </a:r>
            <a:b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кластерного развития Калужской области»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6559559" y="757335"/>
            <a:ext cx="0" cy="576262"/>
          </a:xfrm>
          <a:prstGeom prst="line">
            <a:avLst/>
          </a:prstGeom>
          <a:ln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702" y="686797"/>
            <a:ext cx="1693332" cy="6422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55" y="590550"/>
            <a:ext cx="1449903" cy="79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5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Прямоугольник 5"/>
          <p:cNvSpPr>
            <a:spLocks noChangeArrowheads="1"/>
          </p:cNvSpPr>
          <p:nvPr/>
        </p:nvSpPr>
        <p:spPr bwMode="auto">
          <a:xfrm>
            <a:off x="2351202" y="4617301"/>
            <a:ext cx="5276072" cy="7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6500"/>
              </a:lnSpc>
            </a:pPr>
            <a:r>
              <a:rPr lang="en-US" altLang="ru-RU" sz="2800" b="1" dirty="0">
                <a:solidFill>
                  <a:srgbClr val="2B88C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CONCEPT</a:t>
            </a:r>
          </a:p>
        </p:txBody>
      </p:sp>
      <p:sp>
        <p:nvSpPr>
          <p:cNvPr id="102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6293181" cy="89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spcAft>
                <a:spcPts val="1000"/>
              </a:spcAft>
              <a:buNone/>
            </a:pPr>
            <a:r>
              <a:rPr lang="ru-RU" alt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РЕГИОНАЛЬНЫХ ИНСТИТУТОВ РАЗВИТИЯ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spc="-100" dirty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Шестиугольник 40"/>
          <p:cNvSpPr/>
          <p:nvPr/>
        </p:nvSpPr>
        <p:spPr>
          <a:xfrm>
            <a:off x="6409907" y="1798205"/>
            <a:ext cx="711531" cy="613389"/>
          </a:xfrm>
          <a:prstGeom prst="hexagon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Шестиугольник 106"/>
          <p:cNvSpPr/>
          <p:nvPr/>
        </p:nvSpPr>
        <p:spPr>
          <a:xfrm>
            <a:off x="8363634" y="4055510"/>
            <a:ext cx="711531" cy="613389"/>
          </a:xfrm>
          <a:prstGeom prst="hexagon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Шестиугольник 109"/>
          <p:cNvSpPr/>
          <p:nvPr/>
        </p:nvSpPr>
        <p:spPr>
          <a:xfrm>
            <a:off x="6090123" y="4835435"/>
            <a:ext cx="711531" cy="613389"/>
          </a:xfrm>
          <a:prstGeom prst="hexagon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Шестиугольник 110"/>
          <p:cNvSpPr/>
          <p:nvPr/>
        </p:nvSpPr>
        <p:spPr>
          <a:xfrm>
            <a:off x="10194579" y="2891219"/>
            <a:ext cx="711531" cy="613389"/>
          </a:xfrm>
          <a:prstGeom prst="hexagon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 descr="C:\Users\User\Desktop\300ppi\Ресурс 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478" y="2411594"/>
            <a:ext cx="4090004" cy="24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Прямоугольник 111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3" name="Группа 112"/>
          <p:cNvGrpSpPr/>
          <p:nvPr/>
        </p:nvGrpSpPr>
        <p:grpSpPr>
          <a:xfrm>
            <a:off x="6731558" y="1881071"/>
            <a:ext cx="2975929" cy="780791"/>
            <a:chOff x="9079983" y="664077"/>
            <a:chExt cx="1428971" cy="780791"/>
          </a:xfrm>
        </p:grpSpPr>
        <p:sp>
          <p:nvSpPr>
            <p:cNvPr id="114" name="Прямоугольник 78"/>
            <p:cNvSpPr>
              <a:spLocks noChangeArrowheads="1"/>
            </p:cNvSpPr>
            <p:nvPr/>
          </p:nvSpPr>
          <p:spPr bwMode="auto">
            <a:xfrm>
              <a:off x="9079983" y="664077"/>
              <a:ext cx="1428971" cy="780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  <a:t>Агентство</a:t>
              </a:r>
              <a:b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  <a:t>регионального развития</a:t>
              </a:r>
            </a:p>
          </p:txBody>
        </p:sp>
        <p:grpSp>
          <p:nvGrpSpPr>
            <p:cNvPr id="115" name="Группа 114"/>
            <p:cNvGrpSpPr/>
            <p:nvPr/>
          </p:nvGrpSpPr>
          <p:grpSpPr>
            <a:xfrm>
              <a:off x="9119344" y="1069262"/>
              <a:ext cx="1173921" cy="357485"/>
              <a:chOff x="1433348" y="5793662"/>
              <a:chExt cx="1249920" cy="357485"/>
            </a:xfrm>
          </p:grpSpPr>
          <p:cxnSp>
            <p:nvCxnSpPr>
              <p:cNvPr id="116" name="Прямая соединительная линия 115"/>
              <p:cNvCxnSpPr/>
              <p:nvPr/>
            </p:nvCxnSpPr>
            <p:spPr>
              <a:xfrm>
                <a:off x="1433348" y="6151147"/>
                <a:ext cx="1249920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>
              <a:xfrm>
                <a:off x="1433348" y="5793662"/>
                <a:ext cx="529193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8" name="Группа 117"/>
          <p:cNvGrpSpPr/>
          <p:nvPr/>
        </p:nvGrpSpPr>
        <p:grpSpPr>
          <a:xfrm>
            <a:off x="6318295" y="4917466"/>
            <a:ext cx="3035969" cy="830997"/>
            <a:chOff x="8991379" y="2133175"/>
            <a:chExt cx="2568796" cy="830997"/>
          </a:xfrm>
        </p:grpSpPr>
        <p:sp>
          <p:nvSpPr>
            <p:cNvPr id="119" name="Прямоугольник 78"/>
            <p:cNvSpPr>
              <a:spLocks noChangeArrowheads="1"/>
            </p:cNvSpPr>
            <p:nvPr/>
          </p:nvSpPr>
          <p:spPr bwMode="auto">
            <a:xfrm>
              <a:off x="8991379" y="2133175"/>
              <a:ext cx="256879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  <a:t>Агентство</a:t>
              </a:r>
              <a:b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  <a:t>развития бизнеса</a:t>
              </a:r>
            </a:p>
          </p:txBody>
        </p:sp>
        <p:grpSp>
          <p:nvGrpSpPr>
            <p:cNvPr id="120" name="Группа 119"/>
            <p:cNvGrpSpPr/>
            <p:nvPr/>
          </p:nvGrpSpPr>
          <p:grpSpPr>
            <a:xfrm>
              <a:off x="9068894" y="2538360"/>
              <a:ext cx="1499383" cy="357485"/>
              <a:chOff x="1379632" y="5793662"/>
              <a:chExt cx="1596453" cy="357485"/>
            </a:xfrm>
          </p:grpSpPr>
          <p:cxnSp>
            <p:nvCxnSpPr>
              <p:cNvPr id="121" name="Прямая соединительная линия 120"/>
              <p:cNvCxnSpPr/>
              <p:nvPr/>
            </p:nvCxnSpPr>
            <p:spPr>
              <a:xfrm>
                <a:off x="1379632" y="6151147"/>
                <a:ext cx="1596453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>
              <a:xfrm>
                <a:off x="1379632" y="5793662"/>
                <a:ext cx="952874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Группа 122"/>
          <p:cNvGrpSpPr/>
          <p:nvPr/>
        </p:nvGrpSpPr>
        <p:grpSpPr>
          <a:xfrm>
            <a:off x="8558205" y="2942125"/>
            <a:ext cx="2728920" cy="830997"/>
            <a:chOff x="8991379" y="3602273"/>
            <a:chExt cx="2308996" cy="830997"/>
          </a:xfrm>
        </p:grpSpPr>
        <p:sp>
          <p:nvSpPr>
            <p:cNvPr id="124" name="Прямоугольник 78"/>
            <p:cNvSpPr>
              <a:spLocks noChangeArrowheads="1"/>
            </p:cNvSpPr>
            <p:nvPr/>
          </p:nvSpPr>
          <p:spPr bwMode="auto">
            <a:xfrm>
              <a:off x="8991379" y="3602273"/>
              <a:ext cx="230209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  <a:t>Агентство инновационного развития</a:t>
              </a:r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9068894" y="4007458"/>
              <a:ext cx="2231481" cy="357485"/>
              <a:chOff x="1379632" y="5793662"/>
              <a:chExt cx="2375947" cy="357485"/>
            </a:xfrm>
          </p:grpSpPr>
          <p:cxnSp>
            <p:nvCxnSpPr>
              <p:cNvPr id="126" name="Прямая соединительная линия 125"/>
              <p:cNvCxnSpPr/>
              <p:nvPr/>
            </p:nvCxnSpPr>
            <p:spPr>
              <a:xfrm>
                <a:off x="1379632" y="6151147"/>
                <a:ext cx="831356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>
                <a:off x="1379632" y="5793662"/>
                <a:ext cx="2375947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Группа 127"/>
          <p:cNvGrpSpPr/>
          <p:nvPr/>
        </p:nvGrpSpPr>
        <p:grpSpPr>
          <a:xfrm>
            <a:off x="8589958" y="4172528"/>
            <a:ext cx="2855853" cy="780791"/>
            <a:chOff x="8991379" y="5071372"/>
            <a:chExt cx="2416396" cy="780791"/>
          </a:xfrm>
        </p:grpSpPr>
        <p:sp>
          <p:nvSpPr>
            <p:cNvPr id="129" name="Прямоугольник 78"/>
            <p:cNvSpPr>
              <a:spLocks noChangeArrowheads="1"/>
            </p:cNvSpPr>
            <p:nvPr/>
          </p:nvSpPr>
          <p:spPr bwMode="auto">
            <a:xfrm>
              <a:off x="8991379" y="5071372"/>
              <a:ext cx="2416396" cy="780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  <a:t>Корпорация развития</a:t>
              </a:r>
              <a:b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altLang="ru-RU" sz="1600" dirty="0">
                  <a:latin typeface="Tahoma" panose="020B0604030504040204" pitchFamily="34" charset="0"/>
                  <a:cs typeface="Tahoma" panose="020B0604030504040204" pitchFamily="34" charset="0"/>
                </a:rPr>
                <a:t>Калужской области</a:t>
              </a:r>
            </a:p>
          </p:txBody>
        </p:sp>
        <p:grpSp>
          <p:nvGrpSpPr>
            <p:cNvPr id="130" name="Группа 129"/>
            <p:cNvGrpSpPr/>
            <p:nvPr/>
          </p:nvGrpSpPr>
          <p:grpSpPr>
            <a:xfrm>
              <a:off x="9068894" y="5469812"/>
              <a:ext cx="1825827" cy="357485"/>
              <a:chOff x="1379632" y="5793662"/>
              <a:chExt cx="1944032" cy="357485"/>
            </a:xfrm>
          </p:grpSpPr>
          <p:cxnSp>
            <p:nvCxnSpPr>
              <p:cNvPr id="131" name="Прямая соединительная линия 130"/>
              <p:cNvCxnSpPr/>
              <p:nvPr/>
            </p:nvCxnSpPr>
            <p:spPr>
              <a:xfrm>
                <a:off x="1379632" y="6151147"/>
                <a:ext cx="1746667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>
              <a:xfrm>
                <a:off x="1379632" y="5793662"/>
                <a:ext cx="1944032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14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0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20" y="1434249"/>
            <a:ext cx="3069280" cy="3069278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404" y="1434249"/>
            <a:ext cx="3069280" cy="3069278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019" y="1434249"/>
            <a:ext cx="3069280" cy="3069278"/>
          </a:xfrm>
          <a:prstGeom prst="rect">
            <a:avLst/>
          </a:prstGeom>
        </p:spPr>
      </p:pic>
      <p:sp>
        <p:nvSpPr>
          <p:cNvPr id="102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1" y="428315"/>
            <a:ext cx="3907449" cy="51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spcAft>
                <a:spcPts val="1000"/>
              </a:spcAft>
              <a:buNone/>
              <a:defRPr/>
            </a:pPr>
            <a:r>
              <a:rPr lang="ru-RU" sz="28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ИНФРАСТРУКТУРА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spc="-100" dirty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fld id="{4377C24E-3F3F-42F9-863D-094DF04562C3}" type="slidenum">
              <a:rPr lang="ru-RU" sz="3200" spc="-10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3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1828200" y="1656451"/>
            <a:ext cx="2727161" cy="2534315"/>
            <a:chOff x="830954" y="1346111"/>
            <a:chExt cx="2727161" cy="2534315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830954" y="1346111"/>
              <a:ext cx="2727161" cy="2262930"/>
              <a:chOff x="830954" y="1346111"/>
              <a:chExt cx="2727161" cy="2262930"/>
            </a:xfrm>
          </p:grpSpPr>
          <p:pic>
            <p:nvPicPr>
              <p:cNvPr id="36" name="Рисунок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" t="2699" r="41740" b="2290"/>
              <a:stretch/>
            </p:blipFill>
            <p:spPr>
              <a:xfrm>
                <a:off x="1680196" y="1730058"/>
                <a:ext cx="1877919" cy="1878983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37" name="Прямоугольник 36"/>
              <p:cNvSpPr/>
              <p:nvPr/>
            </p:nvSpPr>
            <p:spPr>
              <a:xfrm>
                <a:off x="830954" y="1346111"/>
                <a:ext cx="22542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0" b="1" spc="-5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12</a:t>
                </a: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70802" y="3295651"/>
              <a:ext cx="1771343" cy="58477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>
                <a:spcAft>
                  <a:spcPts val="1267"/>
                </a:spcAft>
              </a:pPr>
              <a:r>
                <a:rPr lang="ru-RU" sz="1600" dirty="0">
                  <a:solidFill>
                    <a:srgbClr val="10101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индустриальных </a:t>
              </a:r>
              <a:br>
                <a:rPr lang="ru-RU" sz="1600" dirty="0">
                  <a:solidFill>
                    <a:srgbClr val="10101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600" dirty="0">
                  <a:solidFill>
                    <a:srgbClr val="10101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парков</a:t>
              </a:r>
            </a:p>
          </p:txBody>
        </p:sp>
      </p:grpSp>
      <p:pic>
        <p:nvPicPr>
          <p:cNvPr id="41" name="Рисунок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7" t="-27" r="31811" b="-1"/>
          <a:stretch/>
        </p:blipFill>
        <p:spPr bwMode="auto">
          <a:xfrm>
            <a:off x="5954248" y="2025125"/>
            <a:ext cx="1876425" cy="187642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425764" y="3605990"/>
            <a:ext cx="2260911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Aft>
                <a:spcPts val="1267"/>
              </a:spcAft>
            </a:pPr>
            <a:r>
              <a:rPr lang="ru-RU" sz="16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площадки особой экономической зоны</a:t>
            </a:r>
            <a:endParaRPr lang="en-US" sz="16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6" name="Picture 2" descr="https://pp.userapi.com/qAx3NyOUD1cdOexLIR3SxMtFNz4rqojDdIzcTQ/0DHUE3h8bn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4" t="15702" r="30684" b="4238"/>
          <a:stretch/>
        </p:blipFill>
        <p:spPr bwMode="auto">
          <a:xfrm>
            <a:off x="9110983" y="2025125"/>
            <a:ext cx="1883679" cy="187642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105400" y="2545013"/>
            <a:ext cx="0" cy="702733"/>
          </a:xfrm>
          <a:prstGeom prst="line">
            <a:avLst/>
          </a:prstGeom>
          <a:ln>
            <a:solidFill>
              <a:srgbClr val="20CE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256240" y="2545013"/>
            <a:ext cx="0" cy="702733"/>
          </a:xfrm>
          <a:prstGeom prst="line">
            <a:avLst/>
          </a:prstGeom>
          <a:ln>
            <a:solidFill>
              <a:srgbClr val="20CE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5425764" y="1656451"/>
            <a:ext cx="22542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spc="-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8593819" y="1656451"/>
            <a:ext cx="22542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spc="-50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8000" b="1" spc="-5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724150" y="4430361"/>
            <a:ext cx="1171610" cy="265464"/>
            <a:chOff x="2935416" y="4403730"/>
            <a:chExt cx="1093694" cy="629596"/>
          </a:xfrm>
        </p:grpSpPr>
        <p:cxnSp>
          <p:nvCxnSpPr>
            <p:cNvPr id="56" name="Прямая соединительная линия 55"/>
            <p:cNvCxnSpPr/>
            <p:nvPr/>
          </p:nvCxnSpPr>
          <p:spPr>
            <a:xfrm>
              <a:off x="2935416" y="4403730"/>
              <a:ext cx="0" cy="629596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4029110" y="4403730"/>
              <a:ext cx="0" cy="629596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Подзаголовок 2"/>
          <p:cNvSpPr txBox="1">
            <a:spLocks/>
          </p:cNvSpPr>
          <p:nvPr/>
        </p:nvSpPr>
        <p:spPr>
          <a:xfrm>
            <a:off x="6781485" y="4380199"/>
            <a:ext cx="2417498" cy="1590653"/>
          </a:xfrm>
          <a:prstGeom prst="rect">
            <a:avLst/>
          </a:prstGeom>
        </p:spPr>
        <p:txBody>
          <a:bodyPr vert="horz" lIns="81808" tIns="40904" rIns="81808" bIns="4090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Таможенные пошлины</a:t>
            </a:r>
            <a:b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Транспортный налог</a:t>
            </a:r>
            <a:b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Земельный налог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Налог на имущество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НДС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Подзаголовок 2"/>
          <p:cNvSpPr txBox="1">
            <a:spLocks/>
          </p:cNvSpPr>
          <p:nvPr/>
        </p:nvSpPr>
        <p:spPr>
          <a:xfrm>
            <a:off x="5088573" y="4370394"/>
            <a:ext cx="1692912" cy="683123"/>
          </a:xfrm>
          <a:prstGeom prst="rect">
            <a:avLst/>
          </a:prstGeom>
          <a:noFill/>
        </p:spPr>
        <p:txBody>
          <a:bodyPr vert="horz" lIns="81808" tIns="40904" rIns="81808" bIns="4090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Правая фигурная скобка 70"/>
          <p:cNvSpPr/>
          <p:nvPr/>
        </p:nvSpPr>
        <p:spPr>
          <a:xfrm flipH="1">
            <a:off x="6583109" y="4459157"/>
            <a:ext cx="80832" cy="804638"/>
          </a:xfrm>
          <a:prstGeom prst="rightBrace">
            <a:avLst>
              <a:gd name="adj1" fmla="val 0"/>
              <a:gd name="adj2" fmla="val 50156"/>
            </a:avLst>
          </a:prstGeom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762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8649047" y="3605989"/>
            <a:ext cx="2065279" cy="3385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Aft>
                <a:spcPts val="1267"/>
              </a:spcAft>
            </a:pPr>
            <a:r>
              <a:rPr lang="ru-RU" sz="16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ТОСЭР</a:t>
            </a:r>
          </a:p>
        </p:txBody>
      </p:sp>
      <p:sp>
        <p:nvSpPr>
          <p:cNvPr id="93" name="Подзаголовок 2"/>
          <p:cNvSpPr txBox="1">
            <a:spLocks/>
          </p:cNvSpPr>
          <p:nvPr/>
        </p:nvSpPr>
        <p:spPr>
          <a:xfrm>
            <a:off x="8433468" y="5390997"/>
            <a:ext cx="857575" cy="395603"/>
          </a:xfrm>
          <a:prstGeom prst="rect">
            <a:avLst/>
          </a:prstGeom>
          <a:noFill/>
        </p:spPr>
        <p:txBody>
          <a:bodyPr vert="horz" lIns="81808" tIns="40904" rIns="81808" bIns="4090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7,6</a:t>
            </a: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95" name="Подзаголовок 2"/>
          <p:cNvSpPr txBox="1">
            <a:spLocks/>
          </p:cNvSpPr>
          <p:nvPr/>
        </p:nvSpPr>
        <p:spPr>
          <a:xfrm>
            <a:off x="8463102" y="4541482"/>
            <a:ext cx="916337" cy="683123"/>
          </a:xfrm>
          <a:prstGeom prst="rect">
            <a:avLst/>
          </a:prstGeom>
          <a:noFill/>
        </p:spPr>
        <p:txBody>
          <a:bodyPr vert="horz" lIns="81808" tIns="40904" rIns="81808" bIns="4090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3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96" name="Правая фигурная скобка 95"/>
          <p:cNvSpPr/>
          <p:nvPr/>
        </p:nvSpPr>
        <p:spPr>
          <a:xfrm flipH="1">
            <a:off x="9323405" y="4538477"/>
            <a:ext cx="112068" cy="686128"/>
          </a:xfrm>
          <a:prstGeom prst="rightBrace">
            <a:avLst>
              <a:gd name="adj1" fmla="val 0"/>
              <a:gd name="adj2" fmla="val 50156"/>
            </a:avLst>
          </a:prstGeom>
          <a:ln w="6350" cmpd="sng">
            <a:solidFill>
              <a:srgbClr val="2B8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762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Правая фигурная скобка 96"/>
          <p:cNvSpPr/>
          <p:nvPr/>
        </p:nvSpPr>
        <p:spPr>
          <a:xfrm flipH="1">
            <a:off x="9316873" y="5495500"/>
            <a:ext cx="126688" cy="153748"/>
          </a:xfrm>
          <a:prstGeom prst="rightBrace">
            <a:avLst>
              <a:gd name="adj1" fmla="val 0"/>
              <a:gd name="adj2" fmla="val 50156"/>
            </a:avLst>
          </a:prstGeom>
          <a:ln w="6350" cmpd="sng">
            <a:solidFill>
              <a:srgbClr val="2B8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762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47235" y="4336684"/>
            <a:ext cx="3386740" cy="371577"/>
            <a:chOff x="1880585" y="4698634"/>
            <a:chExt cx="3459578" cy="371577"/>
          </a:xfrm>
        </p:grpSpPr>
        <p:sp>
          <p:nvSpPr>
            <p:cNvPr id="42" name="Прямоугольник 78"/>
            <p:cNvSpPr>
              <a:spLocks noChangeArrowheads="1"/>
            </p:cNvSpPr>
            <p:nvPr/>
          </p:nvSpPr>
          <p:spPr bwMode="auto">
            <a:xfrm>
              <a:off x="1880585" y="4698634"/>
              <a:ext cx="1157805" cy="37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200" dirty="0" err="1">
                  <a:latin typeface="Tahoma" panose="020B0604030504040204" pitchFamily="34" charset="0"/>
                  <a:cs typeface="Tahoma" panose="020B0604030504040204" pitchFamily="34" charset="0"/>
                </a:rPr>
                <a:t>Гринфилд</a:t>
              </a:r>
              <a:endParaRPr lang="ru-RU" sz="12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Прямоугольник 78"/>
            <p:cNvSpPr>
              <a:spLocks noChangeArrowheads="1"/>
            </p:cNvSpPr>
            <p:nvPr/>
          </p:nvSpPr>
          <p:spPr bwMode="auto">
            <a:xfrm>
              <a:off x="3002922" y="4698634"/>
              <a:ext cx="1220014" cy="37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200" dirty="0" err="1">
                  <a:latin typeface="Tahoma" panose="020B0604030504040204" pitchFamily="34" charset="0"/>
                  <a:cs typeface="Tahoma" panose="020B0604030504040204" pitchFamily="34" charset="0"/>
                </a:rPr>
                <a:t>Браунфилд</a:t>
              </a:r>
              <a:endParaRPr lang="ru-RU" sz="12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Прямоугольник 78"/>
            <p:cNvSpPr>
              <a:spLocks noChangeArrowheads="1"/>
            </p:cNvSpPr>
            <p:nvPr/>
          </p:nvSpPr>
          <p:spPr bwMode="auto">
            <a:xfrm>
              <a:off x="4186162" y="4698634"/>
              <a:ext cx="1154001" cy="37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200" dirty="0" err="1">
                  <a:latin typeface="Tahoma" panose="020B0604030504040204" pitchFamily="34" charset="0"/>
                  <a:cs typeface="Tahoma" panose="020B0604030504040204" pitchFamily="34" charset="0"/>
                </a:rPr>
                <a:t>Билд</a:t>
              </a:r>
              <a:r>
                <a:rPr lang="ru-RU" sz="1200" dirty="0">
                  <a:latin typeface="Tahoma" panose="020B0604030504040204" pitchFamily="34" charset="0"/>
                  <a:cs typeface="Tahoma" panose="020B0604030504040204" pitchFamily="34" charset="0"/>
                </a:rPr>
                <a:t>-то-</a:t>
              </a:r>
              <a:r>
                <a:rPr lang="ru-RU" sz="1200" dirty="0" err="1">
                  <a:latin typeface="Tahoma" panose="020B0604030504040204" pitchFamily="34" charset="0"/>
                  <a:cs typeface="Tahoma" panose="020B0604030504040204" pitchFamily="34" charset="0"/>
                </a:rPr>
                <a:t>сьют</a:t>
              </a:r>
              <a:endParaRPr lang="ru-RU" sz="12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3076468" y="5864319"/>
            <a:ext cx="2064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ru-RU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га</a:t>
            </a:r>
          </a:p>
          <a:p>
            <a:pPr algn="ctr">
              <a:spcBef>
                <a:spcPct val="0"/>
              </a:spcBef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площадь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642933" y="5864319"/>
            <a:ext cx="1701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&gt;100</a:t>
            </a:r>
          </a:p>
          <a:p>
            <a:pPr algn="ctr">
              <a:spcBef>
                <a:spcPct val="0"/>
              </a:spcBef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резидентов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414794" y="5864319"/>
            <a:ext cx="1196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  <a:p>
            <a:pPr algn="ctr">
              <a:spcBef>
                <a:spcPct val="0"/>
              </a:spcBef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резидентов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6569366" y="5864319"/>
            <a:ext cx="1637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979 га</a:t>
            </a:r>
          </a:p>
          <a:p>
            <a:pPr algn="ctr">
              <a:spcBef>
                <a:spcPct val="0"/>
              </a:spcBef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площадь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763000" y="5864319"/>
            <a:ext cx="1196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  <a:p>
            <a:pPr algn="ctr">
              <a:spcBef>
                <a:spcPct val="0"/>
              </a:spcBef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резидента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9631761" y="5864319"/>
            <a:ext cx="2064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53,4 га</a:t>
            </a:r>
          </a:p>
          <a:p>
            <a:pPr algn="ctr">
              <a:spcBef>
                <a:spcPct val="0"/>
              </a:spcBef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площадь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  <p:sp>
        <p:nvSpPr>
          <p:cNvPr id="67" name="Подзаголовок 2"/>
          <p:cNvSpPr txBox="1">
            <a:spLocks/>
          </p:cNvSpPr>
          <p:nvPr/>
        </p:nvSpPr>
        <p:spPr>
          <a:xfrm>
            <a:off x="9663737" y="4479562"/>
            <a:ext cx="2623513" cy="918126"/>
          </a:xfrm>
          <a:prstGeom prst="rect">
            <a:avLst/>
          </a:prstGeom>
        </p:spPr>
        <p:txBody>
          <a:bodyPr vert="horz" lIns="81808" tIns="40904" rIns="81808" bIns="4090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Налог на имущество на 5 лет </a:t>
            </a:r>
            <a:b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(след. 5 лет ставка от 1,1% до 1,5%)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Земельный налог на строк действия ТОСЭР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Налог на прибыль на 5 лет </a:t>
            </a:r>
            <a:b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(след. 5 лет ставка 12%)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одзаголовок 2"/>
          <p:cNvSpPr txBox="1">
            <a:spLocks/>
          </p:cNvSpPr>
          <p:nvPr/>
        </p:nvSpPr>
        <p:spPr>
          <a:xfrm>
            <a:off x="9656706" y="5454551"/>
            <a:ext cx="2139697" cy="205214"/>
          </a:xfrm>
          <a:prstGeom prst="rect">
            <a:avLst/>
          </a:prstGeom>
        </p:spPr>
        <p:txBody>
          <a:bodyPr vert="horz" lIns="81808" tIns="40904" rIns="81808" bIns="4090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Ставка налога в социальные фонды</a:t>
            </a:r>
          </a:p>
        </p:txBody>
      </p:sp>
    </p:spTree>
    <p:extLst>
      <p:ext uri="{BB962C8B-B14F-4D97-AF65-F5344CB8AC3E}">
        <p14:creationId xmlns:p14="http://schemas.microsoft.com/office/powerpoint/2010/main" val="201527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959" y="548680"/>
            <a:ext cx="4223060" cy="4223056"/>
          </a:xfrm>
          <a:prstGeom prst="rect">
            <a:avLst/>
          </a:prstGeom>
        </p:spPr>
      </p:pic>
      <p:sp>
        <p:nvSpPr>
          <p:cNvPr id="102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1" y="428315"/>
            <a:ext cx="5612424" cy="94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spcAft>
                <a:spcPts val="1000"/>
              </a:spcAft>
              <a:buNone/>
            </a:pPr>
            <a:r>
              <a:rPr lang="ru-RU" altLang="ru-RU" sz="28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КЛЮЧЕВЫЕ НАПРАВЛЕНИЯ ДЕЯТЕЛЬНОСТИ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spc="-100" dirty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920230" y="5322238"/>
            <a:ext cx="307602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3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 </a:t>
            </a:r>
            <a:r>
              <a:rPr lang="ru-RU" sz="33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3,3 </a:t>
            </a:r>
            <a:r>
              <a:rPr lang="ru-RU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млрд </a:t>
            </a:r>
            <a:r>
              <a:rPr lang="ru-RU" sz="24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</a:t>
            </a:r>
            <a:endParaRPr lang="ru-RU" sz="24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привлечено в инновационные предприятия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026496" y="5322238"/>
            <a:ext cx="366005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&gt;2</a:t>
            </a:r>
            <a:r>
              <a:rPr lang="ru-RU" sz="1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3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000</a:t>
            </a:r>
          </a:p>
          <a:p>
            <a:pPr algn="ctr"/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услуг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оказано АИРКО</a:t>
            </a:r>
            <a:b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предприятий региона в 2021 году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19179" y="3740967"/>
            <a:ext cx="2741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Развитие и поддержка инноваций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1559901" y="1615648"/>
            <a:ext cx="2089122" cy="2089120"/>
            <a:chOff x="6512885" y="1146643"/>
            <a:chExt cx="2089122" cy="2089120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885" y="1146643"/>
              <a:ext cx="2089122" cy="2089120"/>
            </a:xfrm>
            <a:prstGeom prst="rect">
              <a:avLst/>
            </a:prstGeom>
          </p:spPr>
        </p:pic>
        <p:sp>
          <p:nvSpPr>
            <p:cNvPr id="43" name="Прямоугольник 42"/>
            <p:cNvSpPr/>
            <p:nvPr/>
          </p:nvSpPr>
          <p:spPr>
            <a:xfrm>
              <a:off x="7098739" y="1758420"/>
              <a:ext cx="97013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6691088" y="3733276"/>
            <a:ext cx="2781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ctr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Поддержка МСП —</a:t>
            </a:r>
            <a:b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dirty="0">
                <a:latin typeface="Tahoma" panose="020B0604030504040204" pitchFamily="34" charset="0"/>
                <a:cs typeface="Tahoma" panose="020B0604030504040204" pitchFamily="34" charset="0"/>
              </a:rPr>
              <a:t>участников кластеров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9224724" y="1615648"/>
            <a:ext cx="2089122" cy="2089120"/>
            <a:chOff x="6512885" y="3128510"/>
            <a:chExt cx="2089122" cy="2089120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885" y="3128510"/>
              <a:ext cx="2089122" cy="2089120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7098739" y="3757669"/>
              <a:ext cx="97013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02</a:t>
              </a:r>
            </a:p>
          </p:txBody>
        </p:sp>
      </p:grpSp>
      <p:cxnSp>
        <p:nvCxnSpPr>
          <p:cNvPr id="55" name="Прямая со стрелкой 54"/>
          <p:cNvCxnSpPr/>
          <p:nvPr/>
        </p:nvCxnSpPr>
        <p:spPr>
          <a:xfrm>
            <a:off x="8518187" y="2645456"/>
            <a:ext cx="82122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rot="10800000">
            <a:off x="3605528" y="2645456"/>
            <a:ext cx="82122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59" y="3278015"/>
            <a:ext cx="1350128" cy="1367924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47" y="3480780"/>
            <a:ext cx="1474714" cy="1103492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206703" y="5020724"/>
            <a:ext cx="8510620" cy="73403"/>
            <a:chOff x="1565709" y="5045444"/>
            <a:chExt cx="1009829" cy="53598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>
              <a:off x="1565709" y="5099042"/>
              <a:ext cx="1009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1565709" y="5045444"/>
              <a:ext cx="100982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Прямая со стрелкой 72"/>
          <p:cNvCxnSpPr/>
          <p:nvPr/>
        </p:nvCxnSpPr>
        <p:spPr>
          <a:xfrm rot="5400000">
            <a:off x="6222662" y="4074206"/>
            <a:ext cx="82122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30" y="1676399"/>
            <a:ext cx="3654248" cy="20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2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1" y="428315"/>
            <a:ext cx="7317400" cy="9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buNone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ПРЕДСТАВИТЕЛЬСТВО </a:t>
            </a:r>
            <a:b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ФОНДА СОДЕЙСТВИЯ ИННОВАЦИЯМ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spc="-100" dirty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fld id="{4377C24E-3F3F-42F9-863D-094DF04562C3}" type="slidenum">
              <a:rPr lang="ru-RU" sz="3200" spc="-10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5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88" y="5072304"/>
            <a:ext cx="654824" cy="65122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29" y="2189984"/>
            <a:ext cx="583743" cy="58374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44" y="3555679"/>
            <a:ext cx="604912" cy="604912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 rot="16200000">
            <a:off x="2112269" y="3656291"/>
            <a:ext cx="5108312" cy="7294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15000"/>
              </a:lnSpc>
              <a:spcAft>
                <a:spcPts val="1267"/>
              </a:spcAft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ПОЛУЧИЛИ ПОДДЕРЖКУ </a:t>
            </a:r>
            <a:br>
              <a:rPr lang="ru-RU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ПРОГРАММАМ ФОНДА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242276" y="1859161"/>
            <a:ext cx="3349650" cy="1408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</a:t>
            </a:r>
            <a:r>
              <a:rPr 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ru-R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млрд </a:t>
            </a:r>
            <a:r>
              <a:rPr lang="ru-RU" sz="32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</a:t>
            </a:r>
            <a:r>
              <a:rPr lang="en-US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ru-R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446400"/>
            <a:r>
              <a:rPr lang="ru-RU" altLang="ru-RU" sz="15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привлечено в НИОКР </a:t>
            </a:r>
            <a:br>
              <a:rPr lang="ru-RU" altLang="ru-RU" sz="15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5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коммерциализацию проектов (</a:t>
            </a:r>
            <a:r>
              <a:rPr lang="en-US" altLang="ru-RU" sz="15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2010–202</a:t>
            </a:r>
            <a:r>
              <a:rPr lang="ru-RU" altLang="ru-RU" sz="15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242275" y="3429676"/>
            <a:ext cx="3826927" cy="947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</a:t>
            </a:r>
            <a:r>
              <a:rPr lang="en-US" sz="1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</a:t>
            </a:r>
            <a:r>
              <a:rPr lang="en-US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 </a:t>
            </a:r>
            <a:r>
              <a:rPr lang="ru-R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 руб.</a:t>
            </a:r>
          </a:p>
          <a:p>
            <a:r>
              <a:rPr lang="en-US" sz="15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sz="1500" dirty="0" err="1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соинвестиции</a:t>
            </a:r>
            <a:endParaRPr lang="ru-RU" sz="1500" dirty="0">
              <a:solidFill>
                <a:srgbClr val="10101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649065" y="4875136"/>
            <a:ext cx="3348191" cy="1254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185 </a:t>
            </a:r>
            <a:r>
              <a:rPr lang="ru-RU" sz="3549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</a:t>
            </a:r>
            <a:r>
              <a:rPr lang="en-US" sz="3549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ru-RU" sz="3549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sz="33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ru-RU" sz="15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(проектов)</a:t>
            </a:r>
          </a:p>
          <a:p>
            <a:pPr>
              <a:lnSpc>
                <a:spcPct val="107000"/>
              </a:lnSpc>
            </a:pPr>
            <a:r>
              <a:rPr lang="ru-RU" sz="15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получили гранты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662122" y="1990886"/>
            <a:ext cx="0" cy="3804839"/>
          </a:xfrm>
          <a:prstGeom prst="line">
            <a:avLst/>
          </a:prstGeom>
          <a:ln>
            <a:solidFill>
              <a:srgbClr val="2B8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8041835" y="1990886"/>
            <a:ext cx="0" cy="934734"/>
          </a:xfrm>
          <a:prstGeom prst="line">
            <a:avLst/>
          </a:prstGeom>
          <a:ln>
            <a:solidFill>
              <a:srgbClr val="2B8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041835" y="3446216"/>
            <a:ext cx="0" cy="850745"/>
          </a:xfrm>
          <a:prstGeom prst="line">
            <a:avLst/>
          </a:prstGeom>
          <a:ln>
            <a:solidFill>
              <a:srgbClr val="2B8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041835" y="4982540"/>
            <a:ext cx="0" cy="850745"/>
          </a:xfrm>
          <a:prstGeom prst="line">
            <a:avLst/>
          </a:prstGeom>
          <a:ln>
            <a:solidFill>
              <a:srgbClr val="2B8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5057193" y="2620340"/>
            <a:ext cx="127871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5057193" y="3014040"/>
            <a:ext cx="127871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5057193" y="3404005"/>
            <a:ext cx="127871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5057193" y="3798452"/>
            <a:ext cx="127871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5057193" y="4192899"/>
            <a:ext cx="127871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5057193" y="4587346"/>
            <a:ext cx="127871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5057193" y="4981793"/>
            <a:ext cx="127871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5057193" y="5376240"/>
            <a:ext cx="127871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657973" y="4155563"/>
            <a:ext cx="1262508" cy="947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200</a:t>
            </a:r>
            <a:endParaRPr lang="en-US" sz="4056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ru-RU" sz="8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проектов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657972" y="2849450"/>
            <a:ext cx="1458451" cy="119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72</a:t>
            </a:r>
            <a:endParaRPr lang="en-US" sz="4056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444500">
              <a:spcAft>
                <a:spcPts val="1300"/>
              </a:spcAft>
              <a:defRPr/>
            </a:pPr>
            <a:r>
              <a:rPr lang="en-US" sz="8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молодых</a:t>
            </a:r>
            <a:br>
              <a:rPr lang="en-US" sz="15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dirty="0">
                <a:solidFill>
                  <a:srgbClr val="1010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учёных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063938" y="3014040"/>
            <a:ext cx="1174687" cy="1967753"/>
            <a:chOff x="3063938" y="3014040"/>
            <a:chExt cx="1342390" cy="1967753"/>
          </a:xfrm>
        </p:grpSpPr>
        <p:cxnSp>
          <p:nvCxnSpPr>
            <p:cNvPr id="52" name="Прямая со стрелкой 51"/>
            <p:cNvCxnSpPr/>
            <p:nvPr/>
          </p:nvCxnSpPr>
          <p:spPr>
            <a:xfrm>
              <a:off x="3063938" y="3014040"/>
              <a:ext cx="1342390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>
              <a:off x="3063938" y="3404005"/>
              <a:ext cx="1342390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>
              <a:off x="3063938" y="3798452"/>
              <a:ext cx="1342390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>
              <a:off x="3063938" y="4192899"/>
              <a:ext cx="1342390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3063938" y="4587346"/>
              <a:ext cx="1342390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>
              <a:off x="3063938" y="4981793"/>
              <a:ext cx="1342390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19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8353719" cy="15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buNone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КЛАСТЕРНАЯ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ПОЛИТИКА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spc="-100" dirty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D80485C-1997-4675-B5E5-A63980EF00F9}"/>
              </a:ext>
            </a:extLst>
          </p:cNvPr>
          <p:cNvSpPr/>
          <p:nvPr/>
        </p:nvSpPr>
        <p:spPr>
          <a:xfrm>
            <a:off x="5096134" y="4331916"/>
            <a:ext cx="3956532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67"/>
              </a:spcAft>
              <a:defRPr/>
            </a:pP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ФОРМИРУЕМЫЕ КЛАСТЕРЫ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D80485C-1997-4675-B5E5-A63980EF00F9}"/>
              </a:ext>
            </a:extLst>
          </p:cNvPr>
          <p:cNvSpPr/>
          <p:nvPr/>
        </p:nvSpPr>
        <p:spPr>
          <a:xfrm>
            <a:off x="4875419" y="1522976"/>
            <a:ext cx="3964547" cy="410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67"/>
              </a:spcAft>
              <a:defRPr/>
            </a:pP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ДЕЙСТВУЮЩИЕ КЛАСТЕРЫ</a:t>
            </a:r>
          </a:p>
        </p:txBody>
      </p:sp>
      <p:sp>
        <p:nvSpPr>
          <p:cNvPr id="44" name="Прямоугольник 59"/>
          <p:cNvSpPr>
            <a:spLocks noChangeArrowheads="1"/>
          </p:cNvSpPr>
          <p:nvPr/>
        </p:nvSpPr>
        <p:spPr bwMode="auto">
          <a:xfrm>
            <a:off x="1645349" y="3227037"/>
            <a:ext cx="160267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Фармацевтики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биотехнологий</a:t>
            </a:r>
          </a:p>
        </p:txBody>
      </p:sp>
      <p:sp>
        <p:nvSpPr>
          <p:cNvPr id="47" name="Прямоугольник 46"/>
          <p:cNvSpPr>
            <a:spLocks noChangeArrowheads="1"/>
          </p:cNvSpPr>
          <p:nvPr/>
        </p:nvSpPr>
        <p:spPr bwMode="auto">
          <a:xfrm>
            <a:off x="6341143" y="3227037"/>
            <a:ext cx="1290890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Композитных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технологий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09" y="2230797"/>
            <a:ext cx="1261893" cy="776880"/>
          </a:xfrm>
          <a:prstGeom prst="rect">
            <a:avLst/>
          </a:prstGeom>
        </p:spPr>
      </p:pic>
      <p:sp>
        <p:nvSpPr>
          <p:cNvPr id="54" name="Прямоугольник 59"/>
          <p:cNvSpPr>
            <a:spLocks noChangeArrowheads="1"/>
          </p:cNvSpPr>
          <p:nvPr/>
        </p:nvSpPr>
        <p:spPr bwMode="auto">
          <a:xfrm>
            <a:off x="10025757" y="3227037"/>
            <a:ext cx="150901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Туристический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49" y="2274556"/>
            <a:ext cx="1109784" cy="688442"/>
          </a:xfrm>
          <a:prstGeom prst="rect">
            <a:avLst/>
          </a:prstGeom>
        </p:spPr>
      </p:pic>
      <p:sp>
        <p:nvSpPr>
          <p:cNvPr id="59" name="Прямоугольник 59"/>
          <p:cNvSpPr>
            <a:spLocks noChangeArrowheads="1"/>
          </p:cNvSpPr>
          <p:nvPr/>
        </p:nvSpPr>
        <p:spPr bwMode="auto">
          <a:xfrm>
            <a:off x="1629989" y="5816491"/>
            <a:ext cx="315915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Автомобилестроительный</a:t>
            </a:r>
          </a:p>
        </p:txBody>
      </p:sp>
      <p:sp>
        <p:nvSpPr>
          <p:cNvPr id="60" name="Прямоугольник 59"/>
          <p:cNvSpPr>
            <a:spLocks noChangeArrowheads="1"/>
          </p:cNvSpPr>
          <p:nvPr/>
        </p:nvSpPr>
        <p:spPr bwMode="auto">
          <a:xfrm>
            <a:off x="5041359" y="5816491"/>
            <a:ext cx="281413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Агропромышленный</a:t>
            </a:r>
          </a:p>
        </p:txBody>
      </p:sp>
      <p:sp>
        <p:nvSpPr>
          <p:cNvPr id="61" name="Прямоугольник 59"/>
          <p:cNvSpPr>
            <a:spLocks noChangeArrowheads="1"/>
          </p:cNvSpPr>
          <p:nvPr/>
        </p:nvSpPr>
        <p:spPr bwMode="auto">
          <a:xfrm>
            <a:off x="8876311" y="5816491"/>
            <a:ext cx="213573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Образовательный</a:t>
            </a:r>
          </a:p>
        </p:txBody>
      </p:sp>
      <p:sp>
        <p:nvSpPr>
          <p:cNvPr id="65" name="Прямоугольник 64"/>
          <p:cNvSpPr>
            <a:spLocks noChangeArrowheads="1"/>
          </p:cNvSpPr>
          <p:nvPr/>
        </p:nvSpPr>
        <p:spPr bwMode="auto">
          <a:xfrm>
            <a:off x="8256623" y="3227037"/>
            <a:ext cx="1144548" cy="4801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Ядерных технологий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46" y="2083488"/>
            <a:ext cx="730705" cy="76496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60320" y="2386037"/>
            <a:ext cx="6153145" cy="1471588"/>
            <a:chOff x="3426970" y="2386037"/>
            <a:chExt cx="6153145" cy="399862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3426970" y="2386037"/>
              <a:ext cx="0" cy="399862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5895498" y="2386037"/>
              <a:ext cx="0" cy="399862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7810978" y="2386037"/>
              <a:ext cx="0" cy="399862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>
              <a:off x="9580115" y="2386037"/>
              <a:ext cx="0" cy="399862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Группа 84"/>
          <p:cNvGrpSpPr/>
          <p:nvPr/>
        </p:nvGrpSpPr>
        <p:grpSpPr>
          <a:xfrm>
            <a:off x="4849526" y="4914900"/>
            <a:ext cx="3255084" cy="1346200"/>
            <a:chOff x="4743365" y="4292600"/>
            <a:chExt cx="2762555" cy="2159000"/>
          </a:xfrm>
        </p:grpSpPr>
        <p:cxnSp>
          <p:nvCxnSpPr>
            <p:cNvPr id="86" name="Прямая соединительная линия 85"/>
            <p:cNvCxnSpPr/>
            <p:nvPr/>
          </p:nvCxnSpPr>
          <p:spPr>
            <a:xfrm>
              <a:off x="4743365" y="4292600"/>
              <a:ext cx="0" cy="2159000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>
              <a:off x="7505920" y="4292600"/>
              <a:ext cx="0" cy="2159000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Прямоугольник 87"/>
          <p:cNvSpPr>
            <a:spLocks noChangeArrowheads="1"/>
          </p:cNvSpPr>
          <p:nvPr/>
        </p:nvSpPr>
        <p:spPr bwMode="auto">
          <a:xfrm>
            <a:off x="3872615" y="3227037"/>
            <a:ext cx="1843938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Информационно-коммуникационных технологий</a:t>
            </a:r>
          </a:p>
        </p:txBody>
      </p:sp>
      <p:sp>
        <p:nvSpPr>
          <p:cNvPr id="90" name="Freeform 9"/>
          <p:cNvSpPr>
            <a:spLocks noEditPoints="1"/>
          </p:cNvSpPr>
          <p:nvPr/>
        </p:nvSpPr>
        <p:spPr bwMode="auto">
          <a:xfrm>
            <a:off x="2795576" y="5193177"/>
            <a:ext cx="827976" cy="423933"/>
          </a:xfrm>
          <a:custGeom>
            <a:avLst/>
            <a:gdLst>
              <a:gd name="T0" fmla="*/ 4 w 151"/>
              <a:gd name="T1" fmla="*/ 59 h 76"/>
              <a:gd name="T2" fmla="*/ 17 w 151"/>
              <a:gd name="T3" fmla="*/ 59 h 76"/>
              <a:gd name="T4" fmla="*/ 17 w 151"/>
              <a:gd name="T5" fmla="*/ 58 h 76"/>
              <a:gd name="T6" fmla="*/ 32 w 151"/>
              <a:gd name="T7" fmla="*/ 44 h 76"/>
              <a:gd name="T8" fmla="*/ 48 w 151"/>
              <a:gd name="T9" fmla="*/ 58 h 76"/>
              <a:gd name="T10" fmla="*/ 48 w 151"/>
              <a:gd name="T11" fmla="*/ 59 h 76"/>
              <a:gd name="T12" fmla="*/ 101 w 151"/>
              <a:gd name="T13" fmla="*/ 59 h 76"/>
              <a:gd name="T14" fmla="*/ 101 w 151"/>
              <a:gd name="T15" fmla="*/ 58 h 76"/>
              <a:gd name="T16" fmla="*/ 117 w 151"/>
              <a:gd name="T17" fmla="*/ 44 h 76"/>
              <a:gd name="T18" fmla="*/ 133 w 151"/>
              <a:gd name="T19" fmla="*/ 58 h 76"/>
              <a:gd name="T20" fmla="*/ 133 w 151"/>
              <a:gd name="T21" fmla="*/ 59 h 76"/>
              <a:gd name="T22" fmla="*/ 147 w 151"/>
              <a:gd name="T23" fmla="*/ 59 h 76"/>
              <a:gd name="T24" fmla="*/ 147 w 151"/>
              <a:gd name="T25" fmla="*/ 33 h 76"/>
              <a:gd name="T26" fmla="*/ 119 w 151"/>
              <a:gd name="T27" fmla="*/ 31 h 76"/>
              <a:gd name="T28" fmla="*/ 118 w 151"/>
              <a:gd name="T29" fmla="*/ 30 h 76"/>
              <a:gd name="T30" fmla="*/ 94 w 151"/>
              <a:gd name="T31" fmla="*/ 4 h 76"/>
              <a:gd name="T32" fmla="*/ 39 w 151"/>
              <a:gd name="T33" fmla="*/ 4 h 76"/>
              <a:gd name="T34" fmla="*/ 23 w 151"/>
              <a:gd name="T35" fmla="*/ 25 h 76"/>
              <a:gd name="T36" fmla="*/ 22 w 151"/>
              <a:gd name="T37" fmla="*/ 26 h 76"/>
              <a:gd name="T38" fmla="*/ 4 w 151"/>
              <a:gd name="T39" fmla="*/ 32 h 76"/>
              <a:gd name="T40" fmla="*/ 4 w 151"/>
              <a:gd name="T41" fmla="*/ 59 h 76"/>
              <a:gd name="T42" fmla="*/ 32 w 151"/>
              <a:gd name="T43" fmla="*/ 72 h 76"/>
              <a:gd name="T44" fmla="*/ 44 w 151"/>
              <a:gd name="T45" fmla="*/ 60 h 76"/>
              <a:gd name="T46" fmla="*/ 32 w 151"/>
              <a:gd name="T47" fmla="*/ 49 h 76"/>
              <a:gd name="T48" fmla="*/ 21 w 151"/>
              <a:gd name="T49" fmla="*/ 60 h 76"/>
              <a:gd name="T50" fmla="*/ 32 w 151"/>
              <a:gd name="T51" fmla="*/ 72 h 76"/>
              <a:gd name="T52" fmla="*/ 109 w 151"/>
              <a:gd name="T53" fmla="*/ 68 h 76"/>
              <a:gd name="T54" fmla="*/ 117 w 151"/>
              <a:gd name="T55" fmla="*/ 72 h 76"/>
              <a:gd name="T56" fmla="*/ 129 w 151"/>
              <a:gd name="T57" fmla="*/ 60 h 76"/>
              <a:gd name="T58" fmla="*/ 117 w 151"/>
              <a:gd name="T59" fmla="*/ 49 h 76"/>
              <a:gd name="T60" fmla="*/ 106 w 151"/>
              <a:gd name="T61" fmla="*/ 60 h 76"/>
              <a:gd name="T62" fmla="*/ 109 w 151"/>
              <a:gd name="T63" fmla="*/ 68 h 76"/>
              <a:gd name="T64" fmla="*/ 2 w 151"/>
              <a:gd name="T65" fmla="*/ 28 h 76"/>
              <a:gd name="T66" fmla="*/ 20 w 151"/>
              <a:gd name="T67" fmla="*/ 22 h 76"/>
              <a:gd name="T68" fmla="*/ 36 w 151"/>
              <a:gd name="T69" fmla="*/ 0 h 76"/>
              <a:gd name="T70" fmla="*/ 38 w 151"/>
              <a:gd name="T71" fmla="*/ 0 h 76"/>
              <a:gd name="T72" fmla="*/ 95 w 151"/>
              <a:gd name="T73" fmla="*/ 0 h 76"/>
              <a:gd name="T74" fmla="*/ 96 w 151"/>
              <a:gd name="T75" fmla="*/ 0 h 76"/>
              <a:gd name="T76" fmla="*/ 121 w 151"/>
              <a:gd name="T77" fmla="*/ 27 h 76"/>
              <a:gd name="T78" fmla="*/ 149 w 151"/>
              <a:gd name="T79" fmla="*/ 28 h 76"/>
              <a:gd name="T80" fmla="*/ 151 w 151"/>
              <a:gd name="T81" fmla="*/ 31 h 76"/>
              <a:gd name="T82" fmla="*/ 151 w 151"/>
              <a:gd name="T83" fmla="*/ 61 h 76"/>
              <a:gd name="T84" fmla="*/ 149 w 151"/>
              <a:gd name="T85" fmla="*/ 64 h 76"/>
              <a:gd name="T86" fmla="*/ 133 w 151"/>
              <a:gd name="T87" fmla="*/ 64 h 76"/>
              <a:gd name="T88" fmla="*/ 133 w 151"/>
              <a:gd name="T89" fmla="*/ 64 h 76"/>
              <a:gd name="T90" fmla="*/ 117 w 151"/>
              <a:gd name="T91" fmla="*/ 76 h 76"/>
              <a:gd name="T92" fmla="*/ 102 w 151"/>
              <a:gd name="T93" fmla="*/ 64 h 76"/>
              <a:gd name="T94" fmla="*/ 102 w 151"/>
              <a:gd name="T95" fmla="*/ 63 h 76"/>
              <a:gd name="T96" fmla="*/ 48 w 151"/>
              <a:gd name="T97" fmla="*/ 63 h 76"/>
              <a:gd name="T98" fmla="*/ 48 w 151"/>
              <a:gd name="T99" fmla="*/ 64 h 76"/>
              <a:gd name="T100" fmla="*/ 33 w 151"/>
              <a:gd name="T101" fmla="*/ 76 h 76"/>
              <a:gd name="T102" fmla="*/ 17 w 151"/>
              <a:gd name="T103" fmla="*/ 64 h 76"/>
              <a:gd name="T104" fmla="*/ 17 w 151"/>
              <a:gd name="T105" fmla="*/ 63 h 76"/>
              <a:gd name="T106" fmla="*/ 2 w 151"/>
              <a:gd name="T107" fmla="*/ 63 h 76"/>
              <a:gd name="T108" fmla="*/ 0 w 151"/>
              <a:gd name="T109" fmla="*/ 61 h 76"/>
              <a:gd name="T110" fmla="*/ 0 w 151"/>
              <a:gd name="T111" fmla="*/ 31 h 76"/>
              <a:gd name="T112" fmla="*/ 2 w 151"/>
              <a:gd name="T113" fmla="*/ 2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1" h="76">
                <a:moveTo>
                  <a:pt x="4" y="59"/>
                </a:moveTo>
                <a:cubicBezTo>
                  <a:pt x="17" y="59"/>
                  <a:pt x="17" y="59"/>
                  <a:pt x="17" y="59"/>
                </a:cubicBezTo>
                <a:cubicBezTo>
                  <a:pt x="17" y="58"/>
                  <a:pt x="17" y="58"/>
                  <a:pt x="17" y="58"/>
                </a:cubicBezTo>
                <a:cubicBezTo>
                  <a:pt x="18" y="50"/>
                  <a:pt x="24" y="44"/>
                  <a:pt x="32" y="44"/>
                </a:cubicBezTo>
                <a:cubicBezTo>
                  <a:pt x="41" y="44"/>
                  <a:pt x="47" y="50"/>
                  <a:pt x="48" y="58"/>
                </a:cubicBezTo>
                <a:cubicBezTo>
                  <a:pt x="48" y="59"/>
                  <a:pt x="48" y="59"/>
                  <a:pt x="48" y="59"/>
                </a:cubicBezTo>
                <a:cubicBezTo>
                  <a:pt x="101" y="59"/>
                  <a:pt x="101" y="59"/>
                  <a:pt x="101" y="59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2" y="50"/>
                  <a:pt x="109" y="44"/>
                  <a:pt x="117" y="44"/>
                </a:cubicBezTo>
                <a:cubicBezTo>
                  <a:pt x="125" y="44"/>
                  <a:pt x="132" y="50"/>
                  <a:pt x="133" y="58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47" y="59"/>
                  <a:pt x="147" y="59"/>
                  <a:pt x="147" y="59"/>
                </a:cubicBezTo>
                <a:cubicBezTo>
                  <a:pt x="147" y="33"/>
                  <a:pt x="147" y="33"/>
                  <a:pt x="147" y="33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19" y="31"/>
                  <a:pt x="118" y="31"/>
                  <a:pt x="118" y="30"/>
                </a:cubicBezTo>
                <a:cubicBezTo>
                  <a:pt x="94" y="4"/>
                  <a:pt x="94" y="4"/>
                  <a:pt x="94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23" y="25"/>
                  <a:pt x="23" y="25"/>
                  <a:pt x="23" y="25"/>
                </a:cubicBezTo>
                <a:cubicBezTo>
                  <a:pt x="23" y="25"/>
                  <a:pt x="22" y="26"/>
                  <a:pt x="22" y="26"/>
                </a:cubicBezTo>
                <a:cubicBezTo>
                  <a:pt x="4" y="32"/>
                  <a:pt x="4" y="32"/>
                  <a:pt x="4" y="32"/>
                </a:cubicBezTo>
                <a:lnTo>
                  <a:pt x="4" y="59"/>
                </a:lnTo>
                <a:close/>
                <a:moveTo>
                  <a:pt x="32" y="72"/>
                </a:moveTo>
                <a:cubicBezTo>
                  <a:pt x="39" y="72"/>
                  <a:pt x="44" y="67"/>
                  <a:pt x="44" y="60"/>
                </a:cubicBezTo>
                <a:cubicBezTo>
                  <a:pt x="44" y="54"/>
                  <a:pt x="39" y="49"/>
                  <a:pt x="32" y="49"/>
                </a:cubicBezTo>
                <a:cubicBezTo>
                  <a:pt x="26" y="49"/>
                  <a:pt x="21" y="54"/>
                  <a:pt x="21" y="60"/>
                </a:cubicBezTo>
                <a:cubicBezTo>
                  <a:pt x="21" y="67"/>
                  <a:pt x="26" y="72"/>
                  <a:pt x="32" y="72"/>
                </a:cubicBezTo>
                <a:moveTo>
                  <a:pt x="109" y="68"/>
                </a:moveTo>
                <a:cubicBezTo>
                  <a:pt x="111" y="70"/>
                  <a:pt x="114" y="72"/>
                  <a:pt x="117" y="72"/>
                </a:cubicBezTo>
                <a:cubicBezTo>
                  <a:pt x="124" y="72"/>
                  <a:pt x="129" y="67"/>
                  <a:pt x="129" y="60"/>
                </a:cubicBezTo>
                <a:cubicBezTo>
                  <a:pt x="129" y="54"/>
                  <a:pt x="124" y="49"/>
                  <a:pt x="117" y="49"/>
                </a:cubicBezTo>
                <a:cubicBezTo>
                  <a:pt x="111" y="49"/>
                  <a:pt x="106" y="54"/>
                  <a:pt x="106" y="60"/>
                </a:cubicBezTo>
                <a:cubicBezTo>
                  <a:pt x="106" y="63"/>
                  <a:pt x="107" y="66"/>
                  <a:pt x="109" y="68"/>
                </a:cubicBezTo>
                <a:moveTo>
                  <a:pt x="2" y="28"/>
                </a:moveTo>
                <a:cubicBezTo>
                  <a:pt x="20" y="22"/>
                  <a:pt x="20" y="22"/>
                  <a:pt x="20" y="22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7" y="0"/>
                  <a:pt x="38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96" y="0"/>
                  <a:pt x="96" y="0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49" y="28"/>
                  <a:pt x="149" y="28"/>
                  <a:pt x="149" y="28"/>
                </a:cubicBezTo>
                <a:cubicBezTo>
                  <a:pt x="150" y="28"/>
                  <a:pt x="151" y="29"/>
                  <a:pt x="151" y="31"/>
                </a:cubicBezTo>
                <a:cubicBezTo>
                  <a:pt x="151" y="61"/>
                  <a:pt x="151" y="61"/>
                  <a:pt x="151" y="61"/>
                </a:cubicBezTo>
                <a:cubicBezTo>
                  <a:pt x="151" y="63"/>
                  <a:pt x="150" y="64"/>
                  <a:pt x="149" y="64"/>
                </a:cubicBezTo>
                <a:cubicBezTo>
                  <a:pt x="133" y="64"/>
                  <a:pt x="133" y="64"/>
                  <a:pt x="133" y="64"/>
                </a:cubicBezTo>
                <a:cubicBezTo>
                  <a:pt x="133" y="64"/>
                  <a:pt x="133" y="64"/>
                  <a:pt x="133" y="64"/>
                </a:cubicBezTo>
                <a:cubicBezTo>
                  <a:pt x="131" y="71"/>
                  <a:pt x="124" y="76"/>
                  <a:pt x="117" y="76"/>
                </a:cubicBezTo>
                <a:cubicBezTo>
                  <a:pt x="110" y="76"/>
                  <a:pt x="104" y="71"/>
                  <a:pt x="102" y="64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48" y="63"/>
                  <a:pt x="48" y="63"/>
                  <a:pt x="48" y="63"/>
                </a:cubicBezTo>
                <a:cubicBezTo>
                  <a:pt x="48" y="64"/>
                  <a:pt x="48" y="64"/>
                  <a:pt x="48" y="64"/>
                </a:cubicBezTo>
                <a:cubicBezTo>
                  <a:pt x="46" y="71"/>
                  <a:pt x="40" y="76"/>
                  <a:pt x="33" y="76"/>
                </a:cubicBezTo>
                <a:cubicBezTo>
                  <a:pt x="25" y="76"/>
                  <a:pt x="19" y="71"/>
                  <a:pt x="17" y="64"/>
                </a:cubicBezTo>
                <a:cubicBezTo>
                  <a:pt x="17" y="63"/>
                  <a:pt x="17" y="63"/>
                  <a:pt x="17" y="63"/>
                </a:cubicBezTo>
                <a:cubicBezTo>
                  <a:pt x="2" y="63"/>
                  <a:pt x="2" y="63"/>
                  <a:pt x="2" y="63"/>
                </a:cubicBezTo>
                <a:cubicBezTo>
                  <a:pt x="1" y="63"/>
                  <a:pt x="0" y="62"/>
                  <a:pt x="0" y="6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0"/>
                  <a:pt x="1" y="29"/>
                  <a:pt x="2" y="28"/>
                </a:cubicBezTo>
              </a:path>
            </a:pathLst>
          </a:custGeom>
          <a:solidFill>
            <a:srgbClr val="2B88CB"/>
          </a:solidFill>
          <a:ln w="19050">
            <a:solidFill>
              <a:srgbClr val="2B88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1" name="Группа 90"/>
          <p:cNvGrpSpPr/>
          <p:nvPr/>
        </p:nvGrpSpPr>
        <p:grpSpPr>
          <a:xfrm>
            <a:off x="6036469" y="4979387"/>
            <a:ext cx="1014413" cy="620713"/>
            <a:chOff x="4254501" y="5054601"/>
            <a:chExt cx="1014413" cy="620713"/>
          </a:xfrm>
          <a:solidFill>
            <a:srgbClr val="2B88CB"/>
          </a:solidFill>
        </p:grpSpPr>
        <p:sp>
          <p:nvSpPr>
            <p:cNvPr id="92" name="Freeform 13"/>
            <p:cNvSpPr>
              <a:spLocks noEditPoints="1"/>
            </p:cNvSpPr>
            <p:nvPr/>
          </p:nvSpPr>
          <p:spPr bwMode="auto">
            <a:xfrm>
              <a:off x="4413251" y="5543551"/>
              <a:ext cx="82550" cy="87313"/>
            </a:xfrm>
            <a:custGeom>
              <a:avLst/>
              <a:gdLst>
                <a:gd name="T0" fmla="*/ 7 w 15"/>
                <a:gd name="T1" fmla="*/ 0 h 16"/>
                <a:gd name="T2" fmla="*/ 0 w 15"/>
                <a:gd name="T3" fmla="*/ 8 h 16"/>
                <a:gd name="T4" fmla="*/ 7 w 15"/>
                <a:gd name="T5" fmla="*/ 16 h 16"/>
                <a:gd name="T6" fmla="*/ 15 w 15"/>
                <a:gd name="T7" fmla="*/ 8 h 16"/>
                <a:gd name="T8" fmla="*/ 7 w 15"/>
                <a:gd name="T9" fmla="*/ 0 h 16"/>
                <a:gd name="T10" fmla="*/ 7 w 15"/>
                <a:gd name="T11" fmla="*/ 12 h 16"/>
                <a:gd name="T12" fmla="*/ 4 w 15"/>
                <a:gd name="T13" fmla="*/ 8 h 16"/>
                <a:gd name="T14" fmla="*/ 7 w 15"/>
                <a:gd name="T15" fmla="*/ 4 h 16"/>
                <a:gd name="T16" fmla="*/ 11 w 15"/>
                <a:gd name="T17" fmla="*/ 8 h 16"/>
                <a:gd name="T18" fmla="*/ 7 w 15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12" y="16"/>
                    <a:pt x="15" y="12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4" y="10"/>
                    <a:pt x="4" y="8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9" y="4"/>
                    <a:pt x="11" y="5"/>
                    <a:pt x="11" y="8"/>
                  </a:cubicBezTo>
                  <a:cubicBezTo>
                    <a:pt x="11" y="10"/>
                    <a:pt x="9" y="12"/>
                    <a:pt x="7" y="12"/>
                  </a:cubicBezTo>
                  <a:close/>
                </a:path>
              </a:pathLst>
            </a:custGeom>
            <a:grpFill/>
            <a:ln w="9525">
              <a:solidFill>
                <a:srgbClr val="2B88C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4"/>
            <p:cNvSpPr>
              <a:spLocks noEditPoints="1"/>
            </p:cNvSpPr>
            <p:nvPr/>
          </p:nvSpPr>
          <p:spPr bwMode="auto">
            <a:xfrm>
              <a:off x="4757738" y="5503863"/>
              <a:ext cx="104775" cy="111125"/>
            </a:xfrm>
            <a:custGeom>
              <a:avLst/>
              <a:gdLst>
                <a:gd name="T0" fmla="*/ 10 w 19"/>
                <a:gd name="T1" fmla="*/ 0 h 20"/>
                <a:gd name="T2" fmla="*/ 0 w 19"/>
                <a:gd name="T3" fmla="*/ 10 h 20"/>
                <a:gd name="T4" fmla="*/ 10 w 19"/>
                <a:gd name="T5" fmla="*/ 20 h 20"/>
                <a:gd name="T6" fmla="*/ 19 w 19"/>
                <a:gd name="T7" fmla="*/ 10 h 20"/>
                <a:gd name="T8" fmla="*/ 10 w 19"/>
                <a:gd name="T9" fmla="*/ 0 h 20"/>
                <a:gd name="T10" fmla="*/ 10 w 19"/>
                <a:gd name="T11" fmla="*/ 16 h 20"/>
                <a:gd name="T12" fmla="*/ 4 w 19"/>
                <a:gd name="T13" fmla="*/ 10 h 20"/>
                <a:gd name="T14" fmla="*/ 10 w 19"/>
                <a:gd name="T15" fmla="*/ 4 h 20"/>
                <a:gd name="T16" fmla="*/ 15 w 19"/>
                <a:gd name="T17" fmla="*/ 10 h 20"/>
                <a:gd name="T18" fmla="*/ 10 w 19"/>
                <a:gd name="T1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0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15" y="20"/>
                    <a:pt x="19" y="15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lose/>
                  <a:moveTo>
                    <a:pt x="10" y="16"/>
                  </a:moveTo>
                  <a:cubicBezTo>
                    <a:pt x="7" y="16"/>
                    <a:pt x="4" y="13"/>
                    <a:pt x="4" y="10"/>
                  </a:cubicBezTo>
                  <a:cubicBezTo>
                    <a:pt x="4" y="6"/>
                    <a:pt x="7" y="4"/>
                    <a:pt x="10" y="4"/>
                  </a:cubicBezTo>
                  <a:cubicBezTo>
                    <a:pt x="13" y="4"/>
                    <a:pt x="15" y="6"/>
                    <a:pt x="15" y="10"/>
                  </a:cubicBezTo>
                  <a:cubicBezTo>
                    <a:pt x="15" y="13"/>
                    <a:pt x="13" y="16"/>
                    <a:pt x="10" y="16"/>
                  </a:cubicBezTo>
                  <a:close/>
                </a:path>
              </a:pathLst>
            </a:custGeom>
            <a:grpFill/>
            <a:ln w="9525">
              <a:solidFill>
                <a:srgbClr val="2B88C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5"/>
            <p:cNvSpPr>
              <a:spLocks/>
            </p:cNvSpPr>
            <p:nvPr/>
          </p:nvSpPr>
          <p:spPr bwMode="auto">
            <a:xfrm>
              <a:off x="4616451" y="5210176"/>
              <a:ext cx="98425" cy="22225"/>
            </a:xfrm>
            <a:custGeom>
              <a:avLst/>
              <a:gdLst>
                <a:gd name="T0" fmla="*/ 2 w 18"/>
                <a:gd name="T1" fmla="*/ 4 h 4"/>
                <a:gd name="T2" fmla="*/ 16 w 18"/>
                <a:gd name="T3" fmla="*/ 4 h 4"/>
                <a:gd name="T4" fmla="*/ 18 w 18"/>
                <a:gd name="T5" fmla="*/ 2 h 4"/>
                <a:gd name="T6" fmla="*/ 16 w 18"/>
                <a:gd name="T7" fmla="*/ 0 h 4"/>
                <a:gd name="T8" fmla="*/ 2 w 18"/>
                <a:gd name="T9" fmla="*/ 0 h 4"/>
                <a:gd name="T10" fmla="*/ 0 w 18"/>
                <a:gd name="T11" fmla="*/ 2 h 4"/>
                <a:gd name="T12" fmla="*/ 2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2" y="4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 w="9525">
              <a:solidFill>
                <a:srgbClr val="2B88C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16"/>
            <p:cNvSpPr>
              <a:spLocks/>
            </p:cNvSpPr>
            <p:nvPr/>
          </p:nvSpPr>
          <p:spPr bwMode="auto">
            <a:xfrm>
              <a:off x="4616451" y="5260976"/>
              <a:ext cx="98425" cy="15875"/>
            </a:xfrm>
            <a:custGeom>
              <a:avLst/>
              <a:gdLst>
                <a:gd name="T0" fmla="*/ 2 w 18"/>
                <a:gd name="T1" fmla="*/ 3 h 3"/>
                <a:gd name="T2" fmla="*/ 16 w 18"/>
                <a:gd name="T3" fmla="*/ 3 h 3"/>
                <a:gd name="T4" fmla="*/ 18 w 18"/>
                <a:gd name="T5" fmla="*/ 1 h 3"/>
                <a:gd name="T6" fmla="*/ 16 w 18"/>
                <a:gd name="T7" fmla="*/ 0 h 3"/>
                <a:gd name="T8" fmla="*/ 2 w 18"/>
                <a:gd name="T9" fmla="*/ 0 h 3"/>
                <a:gd name="T10" fmla="*/ 0 w 18"/>
                <a:gd name="T11" fmla="*/ 1 h 3"/>
                <a:gd name="T12" fmla="*/ 2 w 1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">
                  <a:moveTo>
                    <a:pt x="2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2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lose/>
                </a:path>
              </a:pathLst>
            </a:custGeom>
            <a:grpFill/>
            <a:ln w="9525">
              <a:solidFill>
                <a:srgbClr val="2B88C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7"/>
            <p:cNvSpPr>
              <a:spLocks noEditPoints="1"/>
            </p:cNvSpPr>
            <p:nvPr/>
          </p:nvSpPr>
          <p:spPr bwMode="auto">
            <a:xfrm>
              <a:off x="4254501" y="5054601"/>
              <a:ext cx="1014413" cy="620713"/>
            </a:xfrm>
            <a:custGeom>
              <a:avLst/>
              <a:gdLst>
                <a:gd name="T0" fmla="*/ 185 w 185"/>
                <a:gd name="T1" fmla="*/ 99 h 112"/>
                <a:gd name="T2" fmla="*/ 185 w 185"/>
                <a:gd name="T3" fmla="*/ 98 h 112"/>
                <a:gd name="T4" fmla="*/ 147 w 185"/>
                <a:gd name="T5" fmla="*/ 74 h 112"/>
                <a:gd name="T6" fmla="*/ 146 w 185"/>
                <a:gd name="T7" fmla="*/ 74 h 112"/>
                <a:gd name="T8" fmla="*/ 145 w 185"/>
                <a:gd name="T9" fmla="*/ 74 h 112"/>
                <a:gd name="T10" fmla="*/ 145 w 185"/>
                <a:gd name="T11" fmla="*/ 74 h 112"/>
                <a:gd name="T12" fmla="*/ 144 w 185"/>
                <a:gd name="T13" fmla="*/ 75 h 112"/>
                <a:gd name="T14" fmla="*/ 144 w 185"/>
                <a:gd name="T15" fmla="*/ 84 h 112"/>
                <a:gd name="T16" fmla="*/ 126 w 185"/>
                <a:gd name="T17" fmla="*/ 65 h 112"/>
                <a:gd name="T18" fmla="*/ 126 w 185"/>
                <a:gd name="T19" fmla="*/ 65 h 112"/>
                <a:gd name="T20" fmla="*/ 127 w 185"/>
                <a:gd name="T21" fmla="*/ 64 h 112"/>
                <a:gd name="T22" fmla="*/ 127 w 185"/>
                <a:gd name="T23" fmla="*/ 58 h 112"/>
                <a:gd name="T24" fmla="*/ 136 w 185"/>
                <a:gd name="T25" fmla="*/ 18 h 112"/>
                <a:gd name="T26" fmla="*/ 136 w 185"/>
                <a:gd name="T27" fmla="*/ 18 h 112"/>
                <a:gd name="T28" fmla="*/ 135 w 185"/>
                <a:gd name="T29" fmla="*/ 17 h 112"/>
                <a:gd name="T30" fmla="*/ 134 w 185"/>
                <a:gd name="T31" fmla="*/ 17 h 112"/>
                <a:gd name="T32" fmla="*/ 68 w 185"/>
                <a:gd name="T33" fmla="*/ 0 h 112"/>
                <a:gd name="T34" fmla="*/ 16 w 185"/>
                <a:gd name="T35" fmla="*/ 0 h 112"/>
                <a:gd name="T36" fmla="*/ 0 w 185"/>
                <a:gd name="T37" fmla="*/ 16 h 112"/>
                <a:gd name="T38" fmla="*/ 11 w 185"/>
                <a:gd name="T39" fmla="*/ 17 h 112"/>
                <a:gd name="T40" fmla="*/ 13 w 185"/>
                <a:gd name="T41" fmla="*/ 17 h 112"/>
                <a:gd name="T42" fmla="*/ 13 w 185"/>
                <a:gd name="T43" fmla="*/ 16 h 112"/>
                <a:gd name="T44" fmla="*/ 16 w 185"/>
                <a:gd name="T45" fmla="*/ 14 h 112"/>
                <a:gd name="T46" fmla="*/ 66 w 185"/>
                <a:gd name="T47" fmla="*/ 17 h 112"/>
                <a:gd name="T48" fmla="*/ 65 w 185"/>
                <a:gd name="T49" fmla="*/ 17 h 112"/>
                <a:gd name="T50" fmla="*/ 16 w 185"/>
                <a:gd name="T51" fmla="*/ 39 h 112"/>
                <a:gd name="T52" fmla="*/ 14 w 185"/>
                <a:gd name="T53" fmla="*/ 80 h 112"/>
                <a:gd name="T54" fmla="*/ 14 w 185"/>
                <a:gd name="T55" fmla="*/ 81 h 112"/>
                <a:gd name="T56" fmla="*/ 36 w 185"/>
                <a:gd name="T57" fmla="*/ 112 h 112"/>
                <a:gd name="T58" fmla="*/ 83 w 185"/>
                <a:gd name="T59" fmla="*/ 95 h 112"/>
                <a:gd name="T60" fmla="*/ 119 w 185"/>
                <a:gd name="T61" fmla="*/ 81 h 112"/>
                <a:gd name="T62" fmla="*/ 144 w 185"/>
                <a:gd name="T63" fmla="*/ 99 h 112"/>
                <a:gd name="T64" fmla="*/ 184 w 185"/>
                <a:gd name="T65" fmla="*/ 101 h 112"/>
                <a:gd name="T66" fmla="*/ 185 w 185"/>
                <a:gd name="T67" fmla="*/ 100 h 112"/>
                <a:gd name="T68" fmla="*/ 185 w 185"/>
                <a:gd name="T69" fmla="*/ 100 h 112"/>
                <a:gd name="T70" fmla="*/ 124 w 185"/>
                <a:gd name="T71" fmla="*/ 55 h 112"/>
                <a:gd name="T72" fmla="*/ 132 w 185"/>
                <a:gd name="T73" fmla="*/ 20 h 112"/>
                <a:gd name="T74" fmla="*/ 16 w 185"/>
                <a:gd name="T75" fmla="*/ 10 h 112"/>
                <a:gd name="T76" fmla="*/ 7 w 185"/>
                <a:gd name="T77" fmla="*/ 7 h 112"/>
                <a:gd name="T78" fmla="*/ 16 w 185"/>
                <a:gd name="T79" fmla="*/ 4 h 112"/>
                <a:gd name="T80" fmla="*/ 81 w 185"/>
                <a:gd name="T81" fmla="*/ 17 h 112"/>
                <a:gd name="T82" fmla="*/ 18 w 185"/>
                <a:gd name="T83" fmla="*/ 69 h 112"/>
                <a:gd name="T84" fmla="*/ 42 w 185"/>
                <a:gd name="T85" fmla="*/ 69 h 112"/>
                <a:gd name="T86" fmla="*/ 25 w 185"/>
                <a:gd name="T87" fmla="*/ 96 h 112"/>
                <a:gd name="T88" fmla="*/ 36 w 185"/>
                <a:gd name="T89" fmla="*/ 108 h 112"/>
                <a:gd name="T90" fmla="*/ 18 w 185"/>
                <a:gd name="T91" fmla="*/ 79 h 112"/>
                <a:gd name="T92" fmla="*/ 46 w 185"/>
                <a:gd name="T93" fmla="*/ 71 h 112"/>
                <a:gd name="T94" fmla="*/ 73 w 185"/>
                <a:gd name="T95" fmla="*/ 20 h 112"/>
                <a:gd name="T96" fmla="*/ 86 w 185"/>
                <a:gd name="T97" fmla="*/ 55 h 112"/>
                <a:gd name="T98" fmla="*/ 79 w 185"/>
                <a:gd name="T99" fmla="*/ 56 h 112"/>
                <a:gd name="T100" fmla="*/ 78 w 185"/>
                <a:gd name="T101" fmla="*/ 56 h 112"/>
                <a:gd name="T102" fmla="*/ 51 w 185"/>
                <a:gd name="T103" fmla="*/ 91 h 112"/>
                <a:gd name="T104" fmla="*/ 86 w 185"/>
                <a:gd name="T105" fmla="*/ 91 h 112"/>
                <a:gd name="T106" fmla="*/ 102 w 185"/>
                <a:gd name="T107" fmla="*/ 108 h 112"/>
                <a:gd name="T108" fmla="*/ 82 w 185"/>
                <a:gd name="T109" fmla="*/ 91 h 112"/>
                <a:gd name="T110" fmla="*/ 123 w 185"/>
                <a:gd name="T111" fmla="*/ 59 h 112"/>
                <a:gd name="T112" fmla="*/ 117 w 185"/>
                <a:gd name="T113" fmla="*/ 78 h 112"/>
                <a:gd name="T114" fmla="*/ 177 w 185"/>
                <a:gd name="T115" fmla="*/ 9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" h="112">
                  <a:moveTo>
                    <a:pt x="185" y="99"/>
                  </a:moveTo>
                  <a:cubicBezTo>
                    <a:pt x="185" y="99"/>
                    <a:pt x="185" y="99"/>
                    <a:pt x="185" y="99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85" y="99"/>
                    <a:pt x="185" y="98"/>
                    <a:pt x="185" y="98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5" y="98"/>
                    <a:pt x="185" y="97"/>
                    <a:pt x="185" y="97"/>
                  </a:cubicBezTo>
                  <a:cubicBezTo>
                    <a:pt x="185" y="97"/>
                    <a:pt x="185" y="97"/>
                    <a:pt x="185" y="97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47" y="74"/>
                    <a:pt x="147" y="74"/>
                    <a:pt x="146" y="74"/>
                  </a:cubicBezTo>
                  <a:cubicBezTo>
                    <a:pt x="146" y="74"/>
                    <a:pt x="146" y="74"/>
                    <a:pt x="146" y="74"/>
                  </a:cubicBezTo>
                  <a:cubicBezTo>
                    <a:pt x="146" y="74"/>
                    <a:pt x="146" y="74"/>
                    <a:pt x="146" y="74"/>
                  </a:cubicBezTo>
                  <a:cubicBezTo>
                    <a:pt x="146" y="74"/>
                    <a:pt x="146" y="74"/>
                    <a:pt x="146" y="74"/>
                  </a:cubicBezTo>
                  <a:cubicBezTo>
                    <a:pt x="146" y="74"/>
                    <a:pt x="146" y="74"/>
                    <a:pt x="145" y="74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4" y="74"/>
                    <a:pt x="144" y="74"/>
                    <a:pt x="144" y="75"/>
                  </a:cubicBezTo>
                  <a:cubicBezTo>
                    <a:pt x="144" y="75"/>
                    <a:pt x="144" y="75"/>
                    <a:pt x="144" y="75"/>
                  </a:cubicBezTo>
                  <a:cubicBezTo>
                    <a:pt x="144" y="75"/>
                    <a:pt x="144" y="75"/>
                    <a:pt x="144" y="75"/>
                  </a:cubicBezTo>
                  <a:cubicBezTo>
                    <a:pt x="144" y="75"/>
                    <a:pt x="144" y="75"/>
                    <a:pt x="144" y="75"/>
                  </a:cubicBezTo>
                  <a:cubicBezTo>
                    <a:pt x="144" y="75"/>
                    <a:pt x="144" y="75"/>
                    <a:pt x="144" y="76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0"/>
                    <a:pt x="124" y="69"/>
                    <a:pt x="124" y="68"/>
                  </a:cubicBezTo>
                  <a:cubicBezTo>
                    <a:pt x="124" y="66"/>
                    <a:pt x="124" y="66"/>
                    <a:pt x="126" y="65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6" y="65"/>
                    <a:pt x="127" y="64"/>
                    <a:pt x="127" y="64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7" y="64"/>
                    <a:pt x="127" y="63"/>
                    <a:pt x="127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36" y="19"/>
                    <a:pt x="136" y="19"/>
                    <a:pt x="136" y="18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7"/>
                    <a:pt x="135" y="17"/>
                    <a:pt x="135" y="17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17"/>
                    <a:pt x="134" y="17"/>
                    <a:pt x="134" y="17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85" y="17"/>
                    <a:pt x="85" y="17"/>
                    <a:pt x="85" y="17"/>
                  </a:cubicBezTo>
                  <a:cubicBezTo>
                    <a:pt x="84" y="2"/>
                    <a:pt x="76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1" y="0"/>
                    <a:pt x="7" y="1"/>
                    <a:pt x="5" y="4"/>
                  </a:cubicBezTo>
                  <a:cubicBezTo>
                    <a:pt x="0" y="8"/>
                    <a:pt x="0" y="15"/>
                    <a:pt x="0" y="15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1" y="17"/>
                    <a:pt x="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4" y="14"/>
                    <a:pt x="14" y="14"/>
                  </a:cubicBezTo>
                  <a:cubicBezTo>
                    <a:pt x="14" y="14"/>
                    <a:pt x="15" y="14"/>
                    <a:pt x="16" y="14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1" y="14"/>
                    <a:pt x="71" y="14"/>
                    <a:pt x="71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5" y="17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9"/>
                    <a:pt x="14" y="41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4" y="81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93"/>
                    <a:pt x="21" y="94"/>
                    <a:pt x="21" y="96"/>
                  </a:cubicBezTo>
                  <a:cubicBezTo>
                    <a:pt x="21" y="104"/>
                    <a:pt x="28" y="112"/>
                    <a:pt x="36" y="112"/>
                  </a:cubicBezTo>
                  <a:cubicBezTo>
                    <a:pt x="45" y="112"/>
                    <a:pt x="51" y="104"/>
                    <a:pt x="51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84" y="104"/>
                    <a:pt x="92" y="112"/>
                    <a:pt x="102" y="112"/>
                  </a:cubicBezTo>
                  <a:cubicBezTo>
                    <a:pt x="113" y="112"/>
                    <a:pt x="121" y="102"/>
                    <a:pt x="121" y="91"/>
                  </a:cubicBezTo>
                  <a:cubicBezTo>
                    <a:pt x="121" y="87"/>
                    <a:pt x="121" y="84"/>
                    <a:pt x="119" y="81"/>
                  </a:cubicBezTo>
                  <a:cubicBezTo>
                    <a:pt x="121" y="79"/>
                    <a:pt x="122" y="77"/>
                    <a:pt x="123" y="75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9"/>
                    <a:pt x="144" y="99"/>
                    <a:pt x="144" y="99"/>
                  </a:cubicBezTo>
                  <a:cubicBezTo>
                    <a:pt x="144" y="100"/>
                    <a:pt x="145" y="101"/>
                    <a:pt x="146" y="101"/>
                  </a:cubicBezTo>
                  <a:cubicBezTo>
                    <a:pt x="184" y="101"/>
                    <a:pt x="184" y="101"/>
                    <a:pt x="184" y="101"/>
                  </a:cubicBezTo>
                  <a:cubicBezTo>
                    <a:pt x="184" y="101"/>
                    <a:pt x="184" y="101"/>
                    <a:pt x="184" y="101"/>
                  </a:cubicBezTo>
                  <a:cubicBezTo>
                    <a:pt x="184" y="101"/>
                    <a:pt x="184" y="101"/>
                    <a:pt x="184" y="101"/>
                  </a:cubicBezTo>
                  <a:cubicBezTo>
                    <a:pt x="184" y="101"/>
                    <a:pt x="184" y="101"/>
                    <a:pt x="184" y="101"/>
                  </a:cubicBezTo>
                  <a:cubicBezTo>
                    <a:pt x="185" y="100"/>
                    <a:pt x="185" y="100"/>
                    <a:pt x="185" y="100"/>
                  </a:cubicBezTo>
                  <a:cubicBezTo>
                    <a:pt x="185" y="100"/>
                    <a:pt x="185" y="100"/>
                    <a:pt x="185" y="100"/>
                  </a:cubicBezTo>
                  <a:cubicBezTo>
                    <a:pt x="185" y="100"/>
                    <a:pt x="185" y="100"/>
                    <a:pt x="185" y="100"/>
                  </a:cubicBezTo>
                  <a:cubicBezTo>
                    <a:pt x="185" y="100"/>
                    <a:pt x="185" y="100"/>
                    <a:pt x="185" y="100"/>
                  </a:cubicBezTo>
                  <a:cubicBezTo>
                    <a:pt x="185" y="100"/>
                    <a:pt x="185" y="100"/>
                    <a:pt x="185" y="99"/>
                  </a:cubicBezTo>
                  <a:cubicBezTo>
                    <a:pt x="185" y="99"/>
                    <a:pt x="185" y="99"/>
                    <a:pt x="185" y="99"/>
                  </a:cubicBezTo>
                  <a:close/>
                  <a:moveTo>
                    <a:pt x="124" y="55"/>
                  </a:moveTo>
                  <a:cubicBezTo>
                    <a:pt x="90" y="55"/>
                    <a:pt x="90" y="55"/>
                    <a:pt x="90" y="55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132" y="20"/>
                    <a:pt x="132" y="20"/>
                    <a:pt x="132" y="20"/>
                  </a:cubicBezTo>
                  <a:lnTo>
                    <a:pt x="124" y="55"/>
                  </a:lnTo>
                  <a:close/>
                  <a:moveTo>
                    <a:pt x="68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2" y="10"/>
                    <a:pt x="11" y="10"/>
                    <a:pt x="10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2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74" y="4"/>
                    <a:pt x="80" y="5"/>
                    <a:pt x="81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3"/>
                    <a:pt x="74" y="10"/>
                    <a:pt x="68" y="10"/>
                  </a:cubicBezTo>
                  <a:close/>
                  <a:moveTo>
                    <a:pt x="18" y="69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69"/>
                    <a:pt x="42" y="69"/>
                    <a:pt x="42" y="69"/>
                  </a:cubicBezTo>
                  <a:lnTo>
                    <a:pt x="18" y="69"/>
                  </a:lnTo>
                  <a:close/>
                  <a:moveTo>
                    <a:pt x="36" y="108"/>
                  </a:moveTo>
                  <a:cubicBezTo>
                    <a:pt x="30" y="108"/>
                    <a:pt x="25" y="102"/>
                    <a:pt x="25" y="96"/>
                  </a:cubicBezTo>
                  <a:cubicBezTo>
                    <a:pt x="25" y="89"/>
                    <a:pt x="30" y="84"/>
                    <a:pt x="36" y="84"/>
                  </a:cubicBezTo>
                  <a:cubicBezTo>
                    <a:pt x="43" y="84"/>
                    <a:pt x="48" y="89"/>
                    <a:pt x="48" y="96"/>
                  </a:cubicBezTo>
                  <a:cubicBezTo>
                    <a:pt x="48" y="102"/>
                    <a:pt x="43" y="108"/>
                    <a:pt x="36" y="108"/>
                  </a:cubicBezTo>
                  <a:close/>
                  <a:moveTo>
                    <a:pt x="36" y="80"/>
                  </a:moveTo>
                  <a:cubicBezTo>
                    <a:pt x="31" y="80"/>
                    <a:pt x="26" y="83"/>
                    <a:pt x="24" y="88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5" y="73"/>
                    <a:pt x="46" y="72"/>
                    <a:pt x="46" y="7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5"/>
                    <a:pt x="80" y="56"/>
                  </a:cubicBezTo>
                  <a:cubicBezTo>
                    <a:pt x="80" y="56"/>
                    <a:pt x="79" y="56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79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49" y="85"/>
                    <a:pt x="43" y="80"/>
                    <a:pt x="36" y="80"/>
                  </a:cubicBezTo>
                  <a:close/>
                  <a:moveTo>
                    <a:pt x="102" y="108"/>
                  </a:moveTo>
                  <a:cubicBezTo>
                    <a:pt x="93" y="108"/>
                    <a:pt x="86" y="100"/>
                    <a:pt x="86" y="91"/>
                  </a:cubicBezTo>
                  <a:cubicBezTo>
                    <a:pt x="86" y="82"/>
                    <a:pt x="93" y="74"/>
                    <a:pt x="102" y="74"/>
                  </a:cubicBezTo>
                  <a:cubicBezTo>
                    <a:pt x="111" y="74"/>
                    <a:pt x="118" y="82"/>
                    <a:pt x="118" y="91"/>
                  </a:cubicBezTo>
                  <a:cubicBezTo>
                    <a:pt x="118" y="100"/>
                    <a:pt x="111" y="108"/>
                    <a:pt x="102" y="108"/>
                  </a:cubicBezTo>
                  <a:close/>
                  <a:moveTo>
                    <a:pt x="102" y="70"/>
                  </a:moveTo>
                  <a:cubicBezTo>
                    <a:pt x="91" y="70"/>
                    <a:pt x="82" y="79"/>
                    <a:pt x="82" y="91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1" y="64"/>
                    <a:pt x="121" y="66"/>
                    <a:pt x="121" y="68"/>
                  </a:cubicBezTo>
                  <a:cubicBezTo>
                    <a:pt x="120" y="71"/>
                    <a:pt x="120" y="74"/>
                    <a:pt x="117" y="78"/>
                  </a:cubicBezTo>
                  <a:cubicBezTo>
                    <a:pt x="113" y="73"/>
                    <a:pt x="108" y="70"/>
                    <a:pt x="102" y="70"/>
                  </a:cubicBezTo>
                  <a:close/>
                  <a:moveTo>
                    <a:pt x="148" y="79"/>
                  </a:moveTo>
                  <a:cubicBezTo>
                    <a:pt x="177" y="97"/>
                    <a:pt x="177" y="97"/>
                    <a:pt x="177" y="97"/>
                  </a:cubicBezTo>
                  <a:cubicBezTo>
                    <a:pt x="148" y="97"/>
                    <a:pt x="148" y="97"/>
                    <a:pt x="148" y="97"/>
                  </a:cubicBezTo>
                  <a:lnTo>
                    <a:pt x="148" y="79"/>
                  </a:lnTo>
                  <a:close/>
                </a:path>
              </a:pathLst>
            </a:custGeom>
            <a:grpFill/>
            <a:ln w="9525">
              <a:solidFill>
                <a:srgbClr val="2B88C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7" name="Freeform 21"/>
          <p:cNvSpPr>
            <a:spLocks noEditPoints="1"/>
          </p:cNvSpPr>
          <p:nvPr/>
        </p:nvSpPr>
        <p:spPr bwMode="auto">
          <a:xfrm>
            <a:off x="9623147" y="5048386"/>
            <a:ext cx="682818" cy="566097"/>
          </a:xfrm>
          <a:custGeom>
            <a:avLst/>
            <a:gdLst>
              <a:gd name="T0" fmla="*/ 73 w 145"/>
              <a:gd name="T1" fmla="*/ 71 h 120"/>
              <a:gd name="T2" fmla="*/ 19 w 145"/>
              <a:gd name="T3" fmla="*/ 39 h 120"/>
              <a:gd name="T4" fmla="*/ 73 w 145"/>
              <a:gd name="T5" fmla="*/ 13 h 120"/>
              <a:gd name="T6" fmla="*/ 126 w 145"/>
              <a:gd name="T7" fmla="*/ 39 h 120"/>
              <a:gd name="T8" fmla="*/ 73 w 145"/>
              <a:gd name="T9" fmla="*/ 71 h 120"/>
              <a:gd name="T10" fmla="*/ 108 w 145"/>
              <a:gd name="T11" fmla="*/ 85 h 120"/>
              <a:gd name="T12" fmla="*/ 73 w 145"/>
              <a:gd name="T13" fmla="*/ 107 h 120"/>
              <a:gd name="T14" fmla="*/ 37 w 145"/>
              <a:gd name="T15" fmla="*/ 85 h 120"/>
              <a:gd name="T16" fmla="*/ 37 w 145"/>
              <a:gd name="T17" fmla="*/ 63 h 120"/>
              <a:gd name="T18" fmla="*/ 69 w 145"/>
              <a:gd name="T19" fmla="*/ 83 h 120"/>
              <a:gd name="T20" fmla="*/ 75 w 145"/>
              <a:gd name="T21" fmla="*/ 83 h 120"/>
              <a:gd name="T22" fmla="*/ 108 w 145"/>
              <a:gd name="T23" fmla="*/ 63 h 120"/>
              <a:gd name="T24" fmla="*/ 108 w 145"/>
              <a:gd name="T25" fmla="*/ 85 h 120"/>
              <a:gd name="T26" fmla="*/ 141 w 145"/>
              <a:gd name="T27" fmla="*/ 34 h 120"/>
              <a:gd name="T28" fmla="*/ 75 w 145"/>
              <a:gd name="T29" fmla="*/ 1 h 120"/>
              <a:gd name="T30" fmla="*/ 70 w 145"/>
              <a:gd name="T31" fmla="*/ 1 h 120"/>
              <a:gd name="T32" fmla="*/ 4 w 145"/>
              <a:gd name="T33" fmla="*/ 34 h 120"/>
              <a:gd name="T34" fmla="*/ 2 w 145"/>
              <a:gd name="T35" fmla="*/ 42 h 120"/>
              <a:gd name="T36" fmla="*/ 4 w 145"/>
              <a:gd name="T37" fmla="*/ 44 h 120"/>
              <a:gd name="T38" fmla="*/ 7 w 145"/>
              <a:gd name="T39" fmla="*/ 46 h 120"/>
              <a:gd name="T40" fmla="*/ 7 w 145"/>
              <a:gd name="T41" fmla="*/ 84 h 120"/>
              <a:gd name="T42" fmla="*/ 19 w 145"/>
              <a:gd name="T43" fmla="*/ 84 h 120"/>
              <a:gd name="T44" fmla="*/ 19 w 145"/>
              <a:gd name="T45" fmla="*/ 53 h 120"/>
              <a:gd name="T46" fmla="*/ 25 w 145"/>
              <a:gd name="T47" fmla="*/ 56 h 120"/>
              <a:gd name="T48" fmla="*/ 25 w 145"/>
              <a:gd name="T49" fmla="*/ 89 h 120"/>
              <a:gd name="T50" fmla="*/ 28 w 145"/>
              <a:gd name="T51" fmla="*/ 94 h 120"/>
              <a:gd name="T52" fmla="*/ 69 w 145"/>
              <a:gd name="T53" fmla="*/ 119 h 120"/>
              <a:gd name="T54" fmla="*/ 75 w 145"/>
              <a:gd name="T55" fmla="*/ 119 h 120"/>
              <a:gd name="T56" fmla="*/ 117 w 145"/>
              <a:gd name="T57" fmla="*/ 94 h 120"/>
              <a:gd name="T58" fmla="*/ 120 w 145"/>
              <a:gd name="T59" fmla="*/ 89 h 120"/>
              <a:gd name="T60" fmla="*/ 120 w 145"/>
              <a:gd name="T61" fmla="*/ 56 h 120"/>
              <a:gd name="T62" fmla="*/ 141 w 145"/>
              <a:gd name="T63" fmla="*/ 44 h 120"/>
              <a:gd name="T64" fmla="*/ 143 w 145"/>
              <a:gd name="T65" fmla="*/ 36 h 120"/>
              <a:gd name="T66" fmla="*/ 141 w 145"/>
              <a:gd name="T67" fmla="*/ 3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5" h="120">
                <a:moveTo>
                  <a:pt x="73" y="71"/>
                </a:moveTo>
                <a:cubicBezTo>
                  <a:pt x="19" y="39"/>
                  <a:pt x="19" y="39"/>
                  <a:pt x="19" y="39"/>
                </a:cubicBezTo>
                <a:cubicBezTo>
                  <a:pt x="73" y="13"/>
                  <a:pt x="73" y="13"/>
                  <a:pt x="73" y="13"/>
                </a:cubicBezTo>
                <a:cubicBezTo>
                  <a:pt x="126" y="39"/>
                  <a:pt x="126" y="39"/>
                  <a:pt x="126" y="39"/>
                </a:cubicBezTo>
                <a:lnTo>
                  <a:pt x="73" y="71"/>
                </a:lnTo>
                <a:close/>
                <a:moveTo>
                  <a:pt x="108" y="85"/>
                </a:moveTo>
                <a:cubicBezTo>
                  <a:pt x="73" y="107"/>
                  <a:pt x="73" y="107"/>
                  <a:pt x="73" y="107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63"/>
                  <a:pt x="37" y="63"/>
                  <a:pt x="37" y="63"/>
                </a:cubicBezTo>
                <a:cubicBezTo>
                  <a:pt x="69" y="83"/>
                  <a:pt x="69" y="83"/>
                  <a:pt x="69" y="83"/>
                </a:cubicBezTo>
                <a:cubicBezTo>
                  <a:pt x="71" y="84"/>
                  <a:pt x="74" y="84"/>
                  <a:pt x="75" y="83"/>
                </a:cubicBezTo>
                <a:cubicBezTo>
                  <a:pt x="108" y="63"/>
                  <a:pt x="108" y="63"/>
                  <a:pt x="108" y="63"/>
                </a:cubicBezTo>
                <a:lnTo>
                  <a:pt x="108" y="85"/>
                </a:lnTo>
                <a:close/>
                <a:moveTo>
                  <a:pt x="141" y="34"/>
                </a:moveTo>
                <a:cubicBezTo>
                  <a:pt x="75" y="1"/>
                  <a:pt x="75" y="1"/>
                  <a:pt x="75" y="1"/>
                </a:cubicBezTo>
                <a:cubicBezTo>
                  <a:pt x="73" y="0"/>
                  <a:pt x="72" y="0"/>
                  <a:pt x="70" y="1"/>
                </a:cubicBezTo>
                <a:cubicBezTo>
                  <a:pt x="4" y="34"/>
                  <a:pt x="4" y="34"/>
                  <a:pt x="4" y="34"/>
                </a:cubicBezTo>
                <a:cubicBezTo>
                  <a:pt x="1" y="35"/>
                  <a:pt x="0" y="39"/>
                  <a:pt x="2" y="42"/>
                </a:cubicBezTo>
                <a:cubicBezTo>
                  <a:pt x="2" y="43"/>
                  <a:pt x="3" y="43"/>
                  <a:pt x="4" y="44"/>
                </a:cubicBezTo>
                <a:cubicBezTo>
                  <a:pt x="7" y="46"/>
                  <a:pt x="7" y="46"/>
                  <a:pt x="7" y="46"/>
                </a:cubicBezTo>
                <a:cubicBezTo>
                  <a:pt x="7" y="84"/>
                  <a:pt x="7" y="84"/>
                  <a:pt x="7" y="84"/>
                </a:cubicBezTo>
                <a:cubicBezTo>
                  <a:pt x="19" y="84"/>
                  <a:pt x="19" y="84"/>
                  <a:pt x="19" y="84"/>
                </a:cubicBezTo>
                <a:cubicBezTo>
                  <a:pt x="19" y="53"/>
                  <a:pt x="19" y="53"/>
                  <a:pt x="19" y="53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89"/>
                  <a:pt x="25" y="89"/>
                  <a:pt x="25" y="89"/>
                </a:cubicBezTo>
                <a:cubicBezTo>
                  <a:pt x="25" y="91"/>
                  <a:pt x="26" y="93"/>
                  <a:pt x="28" y="94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71" y="120"/>
                  <a:pt x="74" y="120"/>
                  <a:pt x="75" y="119"/>
                </a:cubicBezTo>
                <a:cubicBezTo>
                  <a:pt x="117" y="94"/>
                  <a:pt x="117" y="94"/>
                  <a:pt x="117" y="94"/>
                </a:cubicBezTo>
                <a:cubicBezTo>
                  <a:pt x="119" y="93"/>
                  <a:pt x="120" y="91"/>
                  <a:pt x="120" y="89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41" y="44"/>
                  <a:pt x="141" y="44"/>
                  <a:pt x="141" y="44"/>
                </a:cubicBezTo>
                <a:cubicBezTo>
                  <a:pt x="144" y="42"/>
                  <a:pt x="145" y="39"/>
                  <a:pt x="143" y="36"/>
                </a:cubicBezTo>
                <a:cubicBezTo>
                  <a:pt x="142" y="35"/>
                  <a:pt x="142" y="34"/>
                  <a:pt x="141" y="34"/>
                </a:cubicBezTo>
                <a:close/>
              </a:path>
            </a:pathLst>
          </a:custGeom>
          <a:solidFill>
            <a:srgbClr val="2B88CB"/>
          </a:solidFill>
          <a:ln>
            <a:solidFill>
              <a:srgbClr val="EEEEE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02" y="2160013"/>
            <a:ext cx="1486768" cy="91844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Freeform 5"/>
          <p:cNvSpPr>
            <a:spLocks noEditPoints="1"/>
          </p:cNvSpPr>
          <p:nvPr/>
        </p:nvSpPr>
        <p:spPr bwMode="auto">
          <a:xfrm>
            <a:off x="6531769" y="2386037"/>
            <a:ext cx="848844" cy="576526"/>
          </a:xfrm>
          <a:custGeom>
            <a:avLst/>
            <a:gdLst>
              <a:gd name="T0" fmla="*/ 143 w 143"/>
              <a:gd name="T1" fmla="*/ 24 h 96"/>
              <a:gd name="T2" fmla="*/ 119 w 143"/>
              <a:gd name="T3" fmla="*/ 19 h 96"/>
              <a:gd name="T4" fmla="*/ 141 w 143"/>
              <a:gd name="T5" fmla="*/ 9 h 96"/>
              <a:gd name="T6" fmla="*/ 139 w 143"/>
              <a:gd name="T7" fmla="*/ 0 h 96"/>
              <a:gd name="T8" fmla="*/ 89 w 143"/>
              <a:gd name="T9" fmla="*/ 8 h 96"/>
              <a:gd name="T10" fmla="*/ 73 w 143"/>
              <a:gd name="T11" fmla="*/ 7 h 96"/>
              <a:gd name="T12" fmla="*/ 73 w 143"/>
              <a:gd name="T13" fmla="*/ 7 h 96"/>
              <a:gd name="T14" fmla="*/ 71 w 143"/>
              <a:gd name="T15" fmla="*/ 7 h 96"/>
              <a:gd name="T16" fmla="*/ 0 w 143"/>
              <a:gd name="T17" fmla="*/ 12 h 96"/>
              <a:gd name="T18" fmla="*/ 0 w 143"/>
              <a:gd name="T19" fmla="*/ 34 h 96"/>
              <a:gd name="T20" fmla="*/ 23 w 143"/>
              <a:gd name="T21" fmla="*/ 48 h 96"/>
              <a:gd name="T22" fmla="*/ 63 w 143"/>
              <a:gd name="T23" fmla="*/ 94 h 96"/>
              <a:gd name="T24" fmla="*/ 140 w 143"/>
              <a:gd name="T25" fmla="*/ 63 h 96"/>
              <a:gd name="T26" fmla="*/ 132 w 143"/>
              <a:gd name="T27" fmla="*/ 54 h 96"/>
              <a:gd name="T28" fmla="*/ 133 w 143"/>
              <a:gd name="T29" fmla="*/ 44 h 96"/>
              <a:gd name="T30" fmla="*/ 143 w 143"/>
              <a:gd name="T31" fmla="*/ 41 h 96"/>
              <a:gd name="T32" fmla="*/ 128 w 143"/>
              <a:gd name="T33" fmla="*/ 28 h 96"/>
              <a:gd name="T34" fmla="*/ 135 w 143"/>
              <a:gd name="T35" fmla="*/ 4 h 96"/>
              <a:gd name="T36" fmla="*/ 137 w 143"/>
              <a:gd name="T37" fmla="*/ 6 h 96"/>
              <a:gd name="T38" fmla="*/ 59 w 143"/>
              <a:gd name="T39" fmla="*/ 17 h 96"/>
              <a:gd name="T40" fmla="*/ 86 w 143"/>
              <a:gd name="T41" fmla="*/ 12 h 96"/>
              <a:gd name="T42" fmla="*/ 126 w 143"/>
              <a:gd name="T43" fmla="*/ 43 h 96"/>
              <a:gd name="T44" fmla="*/ 67 w 143"/>
              <a:gd name="T45" fmla="*/ 57 h 96"/>
              <a:gd name="T46" fmla="*/ 140 w 143"/>
              <a:gd name="T47" fmla="*/ 38 h 96"/>
              <a:gd name="T48" fmla="*/ 126 w 143"/>
              <a:gd name="T49" fmla="*/ 43 h 96"/>
              <a:gd name="T50" fmla="*/ 47 w 143"/>
              <a:gd name="T51" fmla="*/ 59 h 96"/>
              <a:gd name="T52" fmla="*/ 64 w 143"/>
              <a:gd name="T53" fmla="*/ 79 h 96"/>
              <a:gd name="T54" fmla="*/ 134 w 143"/>
              <a:gd name="T55" fmla="*/ 62 h 96"/>
              <a:gd name="T56" fmla="*/ 49 w 143"/>
              <a:gd name="T57" fmla="*/ 66 h 96"/>
              <a:gd name="T58" fmla="*/ 4 w 143"/>
              <a:gd name="T59" fmla="*/ 32 h 96"/>
              <a:gd name="T60" fmla="*/ 24 w 143"/>
              <a:gd name="T61" fmla="*/ 42 h 96"/>
              <a:gd name="T62" fmla="*/ 51 w 143"/>
              <a:gd name="T63" fmla="*/ 58 h 96"/>
              <a:gd name="T64" fmla="*/ 65 w 143"/>
              <a:gd name="T65" fmla="*/ 65 h 96"/>
              <a:gd name="T66" fmla="*/ 134 w 143"/>
              <a:gd name="T67" fmla="*/ 50 h 96"/>
              <a:gd name="T68" fmla="*/ 65 w 143"/>
              <a:gd name="T69" fmla="*/ 54 h 96"/>
              <a:gd name="T70" fmla="*/ 45 w 143"/>
              <a:gd name="T71" fmla="*/ 41 h 96"/>
              <a:gd name="T72" fmla="*/ 119 w 143"/>
              <a:gd name="T73" fmla="*/ 30 h 96"/>
              <a:gd name="T74" fmla="*/ 65 w 143"/>
              <a:gd name="T75" fmla="*/ 54 h 96"/>
              <a:gd name="T76" fmla="*/ 65 w 143"/>
              <a:gd name="T77" fmla="*/ 38 h 96"/>
              <a:gd name="T78" fmla="*/ 41 w 143"/>
              <a:gd name="T79" fmla="*/ 37 h 96"/>
              <a:gd name="T80" fmla="*/ 106 w 143"/>
              <a:gd name="T81" fmla="*/ 23 h 96"/>
              <a:gd name="T82" fmla="*/ 126 w 143"/>
              <a:gd name="T83" fmla="*/ 24 h 96"/>
              <a:gd name="T84" fmla="*/ 111 w 143"/>
              <a:gd name="T85" fmla="*/ 28 h 96"/>
              <a:gd name="T86" fmla="*/ 53 w 143"/>
              <a:gd name="T87" fmla="*/ 31 h 96"/>
              <a:gd name="T88" fmla="*/ 131 w 143"/>
              <a:gd name="T89" fmla="*/ 11 h 96"/>
              <a:gd name="T90" fmla="*/ 107 w 143"/>
              <a:gd name="T91" fmla="*/ 19 h 96"/>
              <a:gd name="T92" fmla="*/ 54 w 143"/>
              <a:gd name="T93" fmla="*/ 14 h 96"/>
              <a:gd name="T94" fmla="*/ 54 w 143"/>
              <a:gd name="T95" fmla="*/ 14 h 96"/>
              <a:gd name="T96" fmla="*/ 43 w 143"/>
              <a:gd name="T97" fmla="*/ 25 h 96"/>
              <a:gd name="T98" fmla="*/ 8 w 143"/>
              <a:gd name="T99" fmla="*/ 15 h 96"/>
              <a:gd name="T100" fmla="*/ 70 w 143"/>
              <a:gd name="T101" fmla="*/ 10 h 96"/>
              <a:gd name="T102" fmla="*/ 72 w 143"/>
              <a:gd name="T103" fmla="*/ 11 h 96"/>
              <a:gd name="T104" fmla="*/ 25 w 143"/>
              <a:gd name="T105" fmla="*/ 28 h 96"/>
              <a:gd name="T106" fmla="*/ 44 w 143"/>
              <a:gd name="T107" fmla="*/ 29 h 96"/>
              <a:gd name="T108" fmla="*/ 57 w 143"/>
              <a:gd name="T109" fmla="*/ 22 h 96"/>
              <a:gd name="T110" fmla="*/ 25 w 143"/>
              <a:gd name="T111" fmla="*/ 30 h 96"/>
              <a:gd name="T112" fmla="*/ 4 w 143"/>
              <a:gd name="T113" fmla="*/ 17 h 96"/>
              <a:gd name="T114" fmla="*/ 63 w 143"/>
              <a:gd name="T115" fmla="*/ 57 h 96"/>
              <a:gd name="T116" fmla="*/ 4 w 143"/>
              <a:gd name="T117" fmla="*/ 26 h 96"/>
              <a:gd name="T118" fmla="*/ 63 w 143"/>
              <a:gd name="T119" fmla="*/ 57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3" h="96">
                <a:moveTo>
                  <a:pt x="128" y="28"/>
                </a:moveTo>
                <a:cubicBezTo>
                  <a:pt x="143" y="24"/>
                  <a:pt x="143" y="24"/>
                  <a:pt x="143" y="24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19" y="19"/>
                  <a:pt x="119" y="19"/>
                  <a:pt x="119" y="19"/>
                </a:cubicBezTo>
                <a:cubicBezTo>
                  <a:pt x="121" y="19"/>
                  <a:pt x="123" y="18"/>
                  <a:pt x="124" y="18"/>
                </a:cubicBezTo>
                <a:cubicBezTo>
                  <a:pt x="130" y="16"/>
                  <a:pt x="135" y="13"/>
                  <a:pt x="141" y="9"/>
                </a:cubicBezTo>
                <a:cubicBezTo>
                  <a:pt x="142" y="8"/>
                  <a:pt x="142" y="8"/>
                  <a:pt x="142" y="8"/>
                </a:cubicBezTo>
                <a:cubicBezTo>
                  <a:pt x="139" y="0"/>
                  <a:pt x="139" y="0"/>
                  <a:pt x="139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89" y="8"/>
                  <a:pt x="89" y="8"/>
                  <a:pt x="89" y="8"/>
                </a:cubicBezTo>
                <a:cubicBezTo>
                  <a:pt x="85" y="9"/>
                  <a:pt x="85" y="9"/>
                  <a:pt x="85" y="9"/>
                </a:cubicBezTo>
                <a:cubicBezTo>
                  <a:pt x="81" y="9"/>
                  <a:pt x="77" y="8"/>
                  <a:pt x="73" y="7"/>
                </a:cubicBezTo>
                <a:cubicBezTo>
                  <a:pt x="73" y="7"/>
                  <a:pt x="73" y="7"/>
                  <a:pt x="73" y="7"/>
                </a:cubicBezTo>
                <a:cubicBezTo>
                  <a:pt x="73" y="7"/>
                  <a:pt x="73" y="7"/>
                  <a:pt x="73" y="7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7"/>
                  <a:pt x="72" y="7"/>
                  <a:pt x="71" y="7"/>
                </a:cubicBezTo>
                <a:cubicBezTo>
                  <a:pt x="63" y="5"/>
                  <a:pt x="63" y="5"/>
                  <a:pt x="63" y="5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23" y="48"/>
                  <a:pt x="23" y="48"/>
                  <a:pt x="23" y="48"/>
                </a:cubicBezTo>
                <a:cubicBezTo>
                  <a:pt x="31" y="53"/>
                  <a:pt x="39" y="60"/>
                  <a:pt x="47" y="69"/>
                </a:cubicBezTo>
                <a:cubicBezTo>
                  <a:pt x="54" y="77"/>
                  <a:pt x="60" y="86"/>
                  <a:pt x="63" y="94"/>
                </a:cubicBezTo>
                <a:cubicBezTo>
                  <a:pt x="64" y="96"/>
                  <a:pt x="64" y="96"/>
                  <a:pt x="64" y="96"/>
                </a:cubicBezTo>
                <a:cubicBezTo>
                  <a:pt x="140" y="63"/>
                  <a:pt x="140" y="63"/>
                  <a:pt x="140" y="63"/>
                </a:cubicBezTo>
                <a:cubicBezTo>
                  <a:pt x="140" y="63"/>
                  <a:pt x="140" y="63"/>
                  <a:pt x="140" y="63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3" y="44"/>
                  <a:pt x="133" y="44"/>
                  <a:pt x="133" y="44"/>
                </a:cubicBezTo>
                <a:cubicBezTo>
                  <a:pt x="143" y="41"/>
                  <a:pt x="143" y="41"/>
                  <a:pt x="143" y="41"/>
                </a:cubicBezTo>
                <a:cubicBezTo>
                  <a:pt x="143" y="41"/>
                  <a:pt x="143" y="41"/>
                  <a:pt x="143" y="41"/>
                </a:cubicBezTo>
                <a:cubicBezTo>
                  <a:pt x="143" y="32"/>
                  <a:pt x="143" y="32"/>
                  <a:pt x="143" y="32"/>
                </a:cubicBezTo>
                <a:lnTo>
                  <a:pt x="128" y="28"/>
                </a:lnTo>
                <a:close/>
                <a:moveTo>
                  <a:pt x="91" y="11"/>
                </a:moveTo>
                <a:cubicBezTo>
                  <a:pt x="135" y="4"/>
                  <a:pt x="135" y="4"/>
                  <a:pt x="135" y="4"/>
                </a:cubicBezTo>
                <a:cubicBezTo>
                  <a:pt x="136" y="4"/>
                  <a:pt x="136" y="4"/>
                  <a:pt x="136" y="4"/>
                </a:cubicBezTo>
                <a:cubicBezTo>
                  <a:pt x="137" y="6"/>
                  <a:pt x="137" y="6"/>
                  <a:pt x="137" y="6"/>
                </a:cubicBezTo>
                <a:cubicBezTo>
                  <a:pt x="61" y="20"/>
                  <a:pt x="61" y="20"/>
                  <a:pt x="61" y="20"/>
                </a:cubicBezTo>
                <a:cubicBezTo>
                  <a:pt x="59" y="17"/>
                  <a:pt x="59" y="17"/>
                  <a:pt x="59" y="17"/>
                </a:cubicBezTo>
                <a:cubicBezTo>
                  <a:pt x="85" y="12"/>
                  <a:pt x="85" y="12"/>
                  <a:pt x="85" y="12"/>
                </a:cubicBezTo>
                <a:cubicBezTo>
                  <a:pt x="86" y="12"/>
                  <a:pt x="86" y="12"/>
                  <a:pt x="86" y="12"/>
                </a:cubicBezTo>
                <a:cubicBezTo>
                  <a:pt x="91" y="11"/>
                  <a:pt x="91" y="11"/>
                  <a:pt x="91" y="11"/>
                </a:cubicBezTo>
                <a:close/>
                <a:moveTo>
                  <a:pt x="126" y="43"/>
                </a:moveTo>
                <a:cubicBezTo>
                  <a:pt x="67" y="61"/>
                  <a:pt x="67" y="61"/>
                  <a:pt x="67" y="61"/>
                </a:cubicBezTo>
                <a:cubicBezTo>
                  <a:pt x="67" y="57"/>
                  <a:pt x="67" y="57"/>
                  <a:pt x="67" y="57"/>
                </a:cubicBezTo>
                <a:cubicBezTo>
                  <a:pt x="140" y="36"/>
                  <a:pt x="140" y="36"/>
                  <a:pt x="140" y="36"/>
                </a:cubicBezTo>
                <a:cubicBezTo>
                  <a:pt x="140" y="38"/>
                  <a:pt x="140" y="38"/>
                  <a:pt x="140" y="38"/>
                </a:cubicBezTo>
                <a:cubicBezTo>
                  <a:pt x="126" y="42"/>
                  <a:pt x="126" y="42"/>
                  <a:pt x="126" y="42"/>
                </a:cubicBezTo>
                <a:cubicBezTo>
                  <a:pt x="126" y="43"/>
                  <a:pt x="126" y="43"/>
                  <a:pt x="126" y="43"/>
                </a:cubicBezTo>
                <a:close/>
                <a:moveTo>
                  <a:pt x="24" y="42"/>
                </a:moveTo>
                <a:cubicBezTo>
                  <a:pt x="33" y="47"/>
                  <a:pt x="41" y="53"/>
                  <a:pt x="47" y="59"/>
                </a:cubicBezTo>
                <a:cubicBezTo>
                  <a:pt x="54" y="65"/>
                  <a:pt x="60" y="72"/>
                  <a:pt x="63" y="78"/>
                </a:cubicBezTo>
                <a:cubicBezTo>
                  <a:pt x="64" y="79"/>
                  <a:pt x="64" y="79"/>
                  <a:pt x="64" y="79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66" y="91"/>
                  <a:pt x="66" y="91"/>
                  <a:pt x="66" y="91"/>
                </a:cubicBezTo>
                <a:cubicBezTo>
                  <a:pt x="62" y="83"/>
                  <a:pt x="57" y="75"/>
                  <a:pt x="49" y="66"/>
                </a:cubicBezTo>
                <a:cubicBezTo>
                  <a:pt x="42" y="58"/>
                  <a:pt x="33" y="50"/>
                  <a:pt x="24" y="45"/>
                </a:cubicBezTo>
                <a:cubicBezTo>
                  <a:pt x="4" y="32"/>
                  <a:pt x="4" y="32"/>
                  <a:pt x="4" y="32"/>
                </a:cubicBezTo>
                <a:cubicBezTo>
                  <a:pt x="4" y="30"/>
                  <a:pt x="4" y="30"/>
                  <a:pt x="4" y="30"/>
                </a:cubicBezTo>
                <a:lnTo>
                  <a:pt x="24" y="42"/>
                </a:lnTo>
                <a:close/>
                <a:moveTo>
                  <a:pt x="66" y="75"/>
                </a:moveTo>
                <a:cubicBezTo>
                  <a:pt x="62" y="69"/>
                  <a:pt x="57" y="63"/>
                  <a:pt x="51" y="58"/>
                </a:cubicBez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129" y="45"/>
                  <a:pt x="129" y="45"/>
                  <a:pt x="129" y="45"/>
                </a:cubicBezTo>
                <a:cubicBezTo>
                  <a:pt x="134" y="50"/>
                  <a:pt x="134" y="50"/>
                  <a:pt x="134" y="50"/>
                </a:cubicBezTo>
                <a:lnTo>
                  <a:pt x="66" y="75"/>
                </a:lnTo>
                <a:close/>
                <a:moveTo>
                  <a:pt x="65" y="54"/>
                </a:moveTo>
                <a:cubicBezTo>
                  <a:pt x="42" y="41"/>
                  <a:pt x="42" y="41"/>
                  <a:pt x="42" y="41"/>
                </a:cubicBezTo>
                <a:cubicBezTo>
                  <a:pt x="43" y="41"/>
                  <a:pt x="44" y="41"/>
                  <a:pt x="45" y="41"/>
                </a:cubicBezTo>
                <a:cubicBezTo>
                  <a:pt x="51" y="42"/>
                  <a:pt x="57" y="42"/>
                  <a:pt x="65" y="42"/>
                </a:cubicBezTo>
                <a:cubicBezTo>
                  <a:pt x="119" y="30"/>
                  <a:pt x="119" y="30"/>
                  <a:pt x="119" y="30"/>
                </a:cubicBezTo>
                <a:cubicBezTo>
                  <a:pt x="135" y="33"/>
                  <a:pt x="135" y="33"/>
                  <a:pt x="135" y="33"/>
                </a:cubicBezTo>
                <a:lnTo>
                  <a:pt x="65" y="54"/>
                </a:lnTo>
                <a:close/>
                <a:moveTo>
                  <a:pt x="111" y="28"/>
                </a:moveTo>
                <a:cubicBezTo>
                  <a:pt x="65" y="38"/>
                  <a:pt x="65" y="38"/>
                  <a:pt x="65" y="38"/>
                </a:cubicBezTo>
                <a:cubicBezTo>
                  <a:pt x="57" y="39"/>
                  <a:pt x="51" y="39"/>
                  <a:pt x="45" y="38"/>
                </a:cubicBezTo>
                <a:cubicBezTo>
                  <a:pt x="44" y="38"/>
                  <a:pt x="43" y="37"/>
                  <a:pt x="41" y="37"/>
                </a:cubicBezTo>
                <a:cubicBezTo>
                  <a:pt x="44" y="37"/>
                  <a:pt x="47" y="36"/>
                  <a:pt x="51" y="36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11" y="28"/>
                  <a:pt x="111" y="28"/>
                  <a:pt x="111" y="28"/>
                </a:cubicBezTo>
                <a:close/>
                <a:moveTo>
                  <a:pt x="107" y="19"/>
                </a:moveTo>
                <a:cubicBezTo>
                  <a:pt x="53" y="31"/>
                  <a:pt x="53" y="31"/>
                  <a:pt x="53" y="31"/>
                </a:cubicBezTo>
                <a:cubicBezTo>
                  <a:pt x="56" y="29"/>
                  <a:pt x="58" y="27"/>
                  <a:pt x="61" y="24"/>
                </a:cubicBezTo>
                <a:cubicBezTo>
                  <a:pt x="131" y="11"/>
                  <a:pt x="131" y="11"/>
                  <a:pt x="131" y="11"/>
                </a:cubicBezTo>
                <a:cubicBezTo>
                  <a:pt x="128" y="12"/>
                  <a:pt x="126" y="13"/>
                  <a:pt x="123" y="14"/>
                </a:cubicBezTo>
                <a:cubicBezTo>
                  <a:pt x="118" y="16"/>
                  <a:pt x="114" y="17"/>
                  <a:pt x="107" y="19"/>
                </a:cubicBezTo>
                <a:close/>
                <a:moveTo>
                  <a:pt x="54" y="14"/>
                </a:move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4"/>
                  <a:pt x="53" y="15"/>
                </a:cubicBezTo>
                <a:cubicBezTo>
                  <a:pt x="51" y="19"/>
                  <a:pt x="47" y="23"/>
                  <a:pt x="43" y="25"/>
                </a:cubicBezTo>
                <a:cubicBezTo>
                  <a:pt x="38" y="27"/>
                  <a:pt x="32" y="27"/>
                  <a:pt x="27" y="25"/>
                </a:cubicBezTo>
                <a:cubicBezTo>
                  <a:pt x="8" y="15"/>
                  <a:pt x="8" y="15"/>
                  <a:pt x="8" y="15"/>
                </a:cubicBezTo>
                <a:cubicBezTo>
                  <a:pt x="63" y="8"/>
                  <a:pt x="63" y="8"/>
                  <a:pt x="63" y="8"/>
                </a:cubicBezTo>
                <a:cubicBezTo>
                  <a:pt x="70" y="10"/>
                  <a:pt x="70" y="10"/>
                  <a:pt x="70" y="10"/>
                </a:cubicBezTo>
                <a:cubicBezTo>
                  <a:pt x="71" y="11"/>
                  <a:pt x="71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lnTo>
                  <a:pt x="54" y="14"/>
                </a:lnTo>
                <a:close/>
                <a:moveTo>
                  <a:pt x="25" y="28"/>
                </a:moveTo>
                <a:cubicBezTo>
                  <a:pt x="25" y="28"/>
                  <a:pt x="25" y="28"/>
                  <a:pt x="25" y="28"/>
                </a:cubicBezTo>
                <a:cubicBezTo>
                  <a:pt x="31" y="31"/>
                  <a:pt x="38" y="31"/>
                  <a:pt x="44" y="29"/>
                </a:cubicBezTo>
                <a:cubicBezTo>
                  <a:pt x="49" y="27"/>
                  <a:pt x="53" y="23"/>
                  <a:pt x="56" y="18"/>
                </a:cubicBezTo>
                <a:cubicBezTo>
                  <a:pt x="57" y="22"/>
                  <a:pt x="57" y="22"/>
                  <a:pt x="57" y="22"/>
                </a:cubicBezTo>
                <a:cubicBezTo>
                  <a:pt x="53" y="28"/>
                  <a:pt x="48" y="31"/>
                  <a:pt x="42" y="33"/>
                </a:cubicBezTo>
                <a:cubicBezTo>
                  <a:pt x="37" y="34"/>
                  <a:pt x="31" y="33"/>
                  <a:pt x="25" y="3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7"/>
                  <a:pt x="4" y="17"/>
                  <a:pt x="4" y="17"/>
                </a:cubicBezTo>
                <a:lnTo>
                  <a:pt x="25" y="28"/>
                </a:lnTo>
                <a:close/>
                <a:moveTo>
                  <a:pt x="63" y="57"/>
                </a:moveTo>
                <a:cubicBezTo>
                  <a:pt x="63" y="61"/>
                  <a:pt x="63" y="61"/>
                  <a:pt x="63" y="61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3"/>
                  <a:pt x="4" y="23"/>
                  <a:pt x="4" y="23"/>
                </a:cubicBezTo>
                <a:lnTo>
                  <a:pt x="63" y="57"/>
                </a:lnTo>
                <a:close/>
              </a:path>
            </a:pathLst>
          </a:custGeom>
          <a:solidFill>
            <a:srgbClr val="6890AF"/>
          </a:solidFill>
          <a:ln w="3175">
            <a:solidFill>
              <a:srgbClr val="6890A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r="37559"/>
          <a:stretch/>
        </p:blipFill>
        <p:spPr>
          <a:xfrm>
            <a:off x="8520679" y="-27384"/>
            <a:ext cx="3696299" cy="6912768"/>
          </a:xfrm>
          <a:prstGeom prst="rect">
            <a:avLst/>
          </a:prstGeom>
        </p:spPr>
      </p:pic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1520012" y="5254163"/>
            <a:ext cx="3488013" cy="86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40" tIns="41020" rIns="82040" bIns="410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57 млрд </a:t>
            </a:r>
            <a:r>
              <a:rPr lang="ru-RU" altLang="ru-RU" sz="3600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</a:t>
            </a:r>
            <a:endParaRPr lang="en-US" altLang="ru-RU" sz="36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частных инвестиций</a:t>
            </a: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1879680" y="2177297"/>
            <a:ext cx="2413000" cy="13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0" tIns="41020" rIns="82040" bIns="410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GMP</a:t>
            </a:r>
            <a:r>
              <a:rPr lang="en-US" altLang="ru-RU" sz="36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altLang="ru-RU" sz="3600" b="1" dirty="0">
              <a:solidFill>
                <a:srgbClr val="2B88CB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производственных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площадок полного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цикла</a:t>
            </a: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1513633" y="3710984"/>
            <a:ext cx="3658442" cy="108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40" tIns="41020" rIns="82040" bIns="410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</a:t>
            </a:r>
            <a:r>
              <a:rPr lang="ru-RU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br>
              <a:rPr lang="en-US" alt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человек занято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на предприятиях кластера</a:t>
            </a:r>
          </a:p>
        </p:txBody>
      </p:sp>
      <p:grpSp>
        <p:nvGrpSpPr>
          <p:cNvPr id="49" name="Группа 48"/>
          <p:cNvGrpSpPr/>
          <p:nvPr/>
        </p:nvGrpSpPr>
        <p:grpSpPr>
          <a:xfrm rot="10800000">
            <a:off x="6410325" y="4674857"/>
            <a:ext cx="5942478" cy="2210037"/>
            <a:chOff x="4183587" y="4127063"/>
            <a:chExt cx="7254816" cy="2698102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5"/>
            <a:srcRect t="38345"/>
            <a:stretch/>
          </p:blipFill>
          <p:spPr>
            <a:xfrm>
              <a:off x="4183587" y="4127063"/>
              <a:ext cx="4696152" cy="2698102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5"/>
            <a:srcRect l="27346" t="38345"/>
            <a:stretch/>
          </p:blipFill>
          <p:spPr>
            <a:xfrm>
              <a:off x="8026449" y="4127063"/>
              <a:ext cx="3411954" cy="2698102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8423981" y="1544863"/>
            <a:ext cx="4285984" cy="2994391"/>
            <a:chOff x="8423981" y="1602013"/>
            <a:chExt cx="4285984" cy="2994391"/>
          </a:xfrm>
        </p:grpSpPr>
        <p:sp>
          <p:nvSpPr>
            <p:cNvPr id="56" name="Прямоугольник 35"/>
            <p:cNvSpPr>
              <a:spLocks noChangeArrowheads="1"/>
            </p:cNvSpPr>
            <p:nvPr/>
          </p:nvSpPr>
          <p:spPr bwMode="auto">
            <a:xfrm>
              <a:off x="8423981" y="1602013"/>
              <a:ext cx="4285984" cy="2646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ru-RU" altLang="ru-RU" sz="16600" b="1" spc="-5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66</a:t>
              </a:r>
              <a:endParaRPr lang="en-US" altLang="ru-RU" sz="3200" b="1" spc="-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8525124" y="3888518"/>
              <a:ext cx="324960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ru-RU" sz="4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участников</a:t>
              </a:r>
              <a:endParaRPr lang="en-US" altLang="ru-RU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E1999804-EE78-427E-BEDB-6CC1E473F3EF}"/>
              </a:ext>
            </a:extLst>
          </p:cNvPr>
          <p:cNvCxnSpPr>
            <a:cxnSpLocks/>
          </p:cNvCxnSpPr>
          <p:nvPr/>
        </p:nvCxnSpPr>
        <p:spPr>
          <a:xfrm>
            <a:off x="5143851" y="2177297"/>
            <a:ext cx="0" cy="4110805"/>
          </a:xfrm>
          <a:prstGeom prst="line">
            <a:avLst/>
          </a:prstGeom>
          <a:ln>
            <a:solidFill>
              <a:srgbClr val="2B8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">
            <a:extLst>
              <a:ext uri="{FF2B5EF4-FFF2-40B4-BE49-F238E27FC236}">
                <a16:creationId xmlns:a16="http://schemas.microsoft.com/office/drawing/2014/main" id="{3392BFD9-EA0A-4635-BD1B-A5C01BFFB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382" y="5098113"/>
            <a:ext cx="3320852" cy="106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40" tIns="41020" rIns="82040" bIns="410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64 млрд </a:t>
            </a:r>
            <a:endParaRPr lang="ru-RU" altLang="ru-RU" sz="3600" b="1" dirty="0">
              <a:solidFill>
                <a:srgbClr val="2B88CB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производимой </a:t>
            </a:r>
            <a:b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продукции</a:t>
            </a:r>
          </a:p>
        </p:txBody>
      </p:sp>
      <p:sp>
        <p:nvSpPr>
          <p:cNvPr id="63" name="Прямоугольник 22">
            <a:extLst>
              <a:ext uri="{FF2B5EF4-FFF2-40B4-BE49-F238E27FC236}">
                <a16:creationId xmlns:a16="http://schemas.microsoft.com/office/drawing/2014/main" id="{6B9D3C2C-DE1E-4227-B131-F3E1232B0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577" y="2076945"/>
            <a:ext cx="2261044" cy="13388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65</a:t>
            </a:r>
            <a:r>
              <a:rPr lang="en-US" altLang="ru-RU" sz="3600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altLang="ru-RU" sz="1500" dirty="0">
                <a:solidFill>
                  <a:srgbClr val="2B88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наименований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ГЛС производят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кластера</a:t>
            </a:r>
          </a:p>
        </p:txBody>
      </p:sp>
      <p:sp>
        <p:nvSpPr>
          <p:cNvPr id="64" name="Прямоугольник 23">
            <a:extLst>
              <a:ext uri="{FF2B5EF4-FFF2-40B4-BE49-F238E27FC236}">
                <a16:creationId xmlns:a16="http://schemas.microsoft.com/office/drawing/2014/main" id="{586B8476-D00C-4FA7-A86E-84D2EC80B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577" y="3710984"/>
            <a:ext cx="22513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r>
              <a:rPr lang="en-US" alt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endParaRPr lang="ru-RU" altLang="ru-RU" sz="36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тонн фармацевтических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субстанций в год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75E4B1D-620D-4E0E-BCA1-039405F3AC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83" y="5238435"/>
            <a:ext cx="2720117" cy="1062432"/>
          </a:xfrm>
          <a:prstGeom prst="rect">
            <a:avLst/>
          </a:prstGeom>
        </p:spPr>
      </p:pic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spc="-100" dirty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322508" y="428315"/>
            <a:ext cx="8353719" cy="15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ПИЛОТНЫЙ ИННОВАЦИОННЫЙ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 ФАРМАЦЕВТИКИ, БИОТЕХНОЛОГИЙ И БИОМЕДИЦИНЫ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10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spc="-100" dirty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fld id="{4377C24E-3F3F-42F9-863D-094DF04562C3}" type="slidenum">
              <a:rPr lang="ru-RU" sz="3200" spc="-100" smtClean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1499417" y="4505741"/>
            <a:ext cx="17418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Инжиниринговый </a:t>
            </a:r>
            <a:b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в области фармацевтики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биотехнологий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3530741" y="4505741"/>
            <a:ext cx="19100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Завод </a:t>
            </a:r>
            <a:b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переработке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фармацевтических </a:t>
            </a:r>
            <a:b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медицинских </a:t>
            </a:r>
            <a:br>
              <a:rPr lang="en-US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отходов всех классов опасности </a:t>
            </a: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5687889" y="4505741"/>
            <a:ext cx="17961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практического обучения работников фармацевтической промышленности</a:t>
            </a: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7768101" y="4522373"/>
            <a:ext cx="193862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Мультимодальный</a:t>
            </a: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логистический терминал </a:t>
            </a:r>
            <a:b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возможностью хранения термолабильных грузов </a:t>
            </a:r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9879007" y="4484790"/>
            <a:ext cx="205754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Завод </a:t>
            </a:r>
            <a:b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производству </a:t>
            </a:r>
            <a:b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специализированной фармацевтической </a:t>
            </a:r>
            <a:b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упаковки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36" y="2660625"/>
            <a:ext cx="1009829" cy="100982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95" y="2830840"/>
            <a:ext cx="899739" cy="83286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4435"/>
            <a:ext cx="979932" cy="98601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18" y="2773172"/>
            <a:ext cx="1030696" cy="1030696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6089093" y="4127125"/>
            <a:ext cx="10098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8150122" y="4127125"/>
            <a:ext cx="10098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0399836" y="4127125"/>
            <a:ext cx="10098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604BA8-E71B-49E6-8A8C-380A40B5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12" y="2497558"/>
            <a:ext cx="1300233" cy="130630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865436" y="4073527"/>
            <a:ext cx="1009829" cy="53598"/>
            <a:chOff x="1550875" y="3737158"/>
            <a:chExt cx="1009829" cy="53598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550875" y="3790756"/>
              <a:ext cx="100982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550875" y="3737158"/>
              <a:ext cx="100982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/>
          <p:cNvGrpSpPr/>
          <p:nvPr/>
        </p:nvGrpSpPr>
        <p:grpSpPr>
          <a:xfrm>
            <a:off x="3926464" y="4073527"/>
            <a:ext cx="1009829" cy="53598"/>
            <a:chOff x="3269003" y="3841933"/>
            <a:chExt cx="1009829" cy="53598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3269003" y="3895531"/>
              <a:ext cx="100982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3269003" y="3841933"/>
              <a:ext cx="100982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Прямая соединительная линия 42"/>
          <p:cNvCxnSpPr/>
          <p:nvPr/>
        </p:nvCxnSpPr>
        <p:spPr>
          <a:xfrm>
            <a:off x="6089093" y="4073527"/>
            <a:ext cx="10098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8150122" y="4073527"/>
            <a:ext cx="10098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399836" y="4073527"/>
            <a:ext cx="10098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8298475" cy="15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СПЕЦИАЛИЗИРОВАННАЯ ИНФРАСТРУКТУРА ДЛЯ ФАРМИНДУСТРИИ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88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413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397934" y="5803013"/>
            <a:ext cx="77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spc="-100" dirty="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fld id="{4377C24E-3F3F-42F9-863D-094DF04562C3}" type="slidenum">
              <a:rPr lang="ru-RU" sz="3200" spc="-100">
                <a:solidFill>
                  <a:srgbClr val="F8F8F8"/>
                </a:solidFill>
                <a:latin typeface="Exo 2.0 Semi Bold" panose="000007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9</a:t>
            </a:fld>
            <a:endParaRPr lang="ru-RU" sz="3200" spc="-100" dirty="0">
              <a:solidFill>
                <a:srgbClr val="F8F8F8"/>
              </a:solidFill>
              <a:latin typeface="Exo 2.0 Semi Bold" panose="000007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0281" y="519433"/>
            <a:ext cx="129581" cy="4402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E159151E-3CE6-4678-9148-A8BC8F7823C8}"/>
              </a:ext>
            </a:extLst>
          </p:cNvPr>
          <p:cNvSpPr txBox="1">
            <a:spLocks/>
          </p:cNvSpPr>
          <p:nvPr/>
        </p:nvSpPr>
        <p:spPr bwMode="auto">
          <a:xfrm>
            <a:off x="1559900" y="428315"/>
            <a:ext cx="6208201" cy="9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>
              <a:buNone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АВТОМОБИЛЕСТРОИТЕЛЬНЫЙ</a:t>
            </a:r>
            <a:b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7655FD8-6FD7-469E-97F0-7A5404CB6296}"/>
              </a:ext>
            </a:extLst>
          </p:cNvPr>
          <p:cNvSpPr/>
          <p:nvPr/>
        </p:nvSpPr>
        <p:spPr>
          <a:xfrm>
            <a:off x="9541283" y="1225993"/>
            <a:ext cx="1937793" cy="117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4056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 </a:t>
            </a:r>
          </a:p>
          <a:p>
            <a:pPr>
              <a:spcBef>
                <a:spcPct val="0"/>
              </a:spcBef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производителей</a:t>
            </a:r>
          </a:p>
          <a:p>
            <a:pPr>
              <a:spcBef>
                <a:spcPct val="0"/>
              </a:spcBef>
            </a:pPr>
            <a:r>
              <a:rPr 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автокомпонентов</a:t>
            </a:r>
            <a:endParaRPr lang="ru-RU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3603353" y="1456161"/>
            <a:ext cx="2121294" cy="2107302"/>
            <a:chOff x="5428017" y="4804180"/>
            <a:chExt cx="1769677" cy="1758008"/>
          </a:xfrm>
        </p:grpSpPr>
        <p:sp>
          <p:nvSpPr>
            <p:cNvPr id="48" name="Дуга 47">
              <a:extLst>
                <a:ext uri="{FF2B5EF4-FFF2-40B4-BE49-F238E27FC236}">
                  <a16:creationId xmlns:a16="http://schemas.microsoft.com/office/drawing/2014/main" id="{D61E53E3-CB23-4E89-9B57-9C9C2DC2A13A}"/>
                </a:ext>
              </a:extLst>
            </p:cNvPr>
            <p:cNvSpPr/>
            <p:nvPr/>
          </p:nvSpPr>
          <p:spPr>
            <a:xfrm rot="20612733">
              <a:off x="5439903" y="4804398"/>
              <a:ext cx="1757791" cy="1757790"/>
            </a:xfrm>
            <a:prstGeom prst="arc">
              <a:avLst>
                <a:gd name="adj1" fmla="val 16182071"/>
                <a:gd name="adj2" fmla="val 3527220"/>
              </a:avLst>
            </a:prstGeom>
            <a:solidFill>
              <a:srgbClr val="2B88CB"/>
            </a:solidFill>
            <a:ln w="184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62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Дуга 48">
              <a:extLst>
                <a:ext uri="{FF2B5EF4-FFF2-40B4-BE49-F238E27FC236}">
                  <a16:creationId xmlns:a16="http://schemas.microsoft.com/office/drawing/2014/main" id="{84CBBFAA-AE22-4D06-9411-62910B97EDC3}"/>
                </a:ext>
              </a:extLst>
            </p:cNvPr>
            <p:cNvSpPr/>
            <p:nvPr/>
          </p:nvSpPr>
          <p:spPr>
            <a:xfrm rot="20612733">
              <a:off x="5428017" y="4804180"/>
              <a:ext cx="1757790" cy="1757790"/>
            </a:xfrm>
            <a:prstGeom prst="arc">
              <a:avLst>
                <a:gd name="adj1" fmla="val 3518251"/>
                <a:gd name="adj2" fmla="val 16183834"/>
              </a:avLst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62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FFB73E5-7DA5-4BAA-BEAC-2E188A245CBD}"/>
              </a:ext>
            </a:extLst>
          </p:cNvPr>
          <p:cNvSpPr/>
          <p:nvPr/>
        </p:nvSpPr>
        <p:spPr>
          <a:xfrm>
            <a:off x="6081463" y="2540443"/>
            <a:ext cx="2740367" cy="1408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  <a:r>
              <a:rPr 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автомобильного производства</a:t>
            </a:r>
            <a:b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промышленности области</a:t>
            </a:r>
            <a:endParaRPr lang="ru-RU" sz="3300" b="1" dirty="0">
              <a:solidFill>
                <a:srgbClr val="00CC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B26441B-5DCC-45E6-B567-3F490956BEB3}"/>
              </a:ext>
            </a:extLst>
          </p:cNvPr>
          <p:cNvSpPr/>
          <p:nvPr/>
        </p:nvSpPr>
        <p:spPr>
          <a:xfrm>
            <a:off x="9541283" y="2540443"/>
            <a:ext cx="1891130" cy="1408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4056" b="1" dirty="0">
                <a:solidFill>
                  <a:srgbClr val="2B88C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sz="1500" dirty="0">
                <a:solidFill>
                  <a:srgbClr val="2B88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специальных инвестиционных контракта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071944" y="1225993"/>
            <a:ext cx="2616536" cy="1178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4056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  <a:r>
              <a:rPr lang="ru-RU" sz="36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4056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всех производимых </a:t>
            </a:r>
            <a:b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 автомобилей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9092004" y="1340768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6"/>
          <p:cNvGrpSpPr/>
          <p:nvPr/>
        </p:nvGrpSpPr>
        <p:grpSpPr>
          <a:xfrm>
            <a:off x="5131961" y="4218867"/>
            <a:ext cx="1725363" cy="1339309"/>
            <a:chOff x="4385954" y="4098811"/>
            <a:chExt cx="1890141" cy="1467217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8515A13D-569A-47EE-971D-5E76FA4A6C6D}"/>
                </a:ext>
              </a:extLst>
            </p:cNvPr>
            <p:cNvSpPr/>
            <p:nvPr/>
          </p:nvSpPr>
          <p:spPr>
            <a:xfrm>
              <a:off x="4385954" y="5212842"/>
              <a:ext cx="1890141" cy="353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1267"/>
                </a:spcAft>
              </a:pPr>
              <a:r>
                <a:rPr lang="en-US" sz="1300" b="1" dirty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VOLKSWAGEN</a:t>
              </a:r>
              <a:endParaRPr lang="ru-RU" sz="1300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4530628" y="4098811"/>
              <a:ext cx="1487363" cy="844298"/>
              <a:chOff x="4645702" y="4758799"/>
              <a:chExt cx="1487363" cy="844298"/>
            </a:xfrm>
          </p:grpSpPr>
          <p:pic>
            <p:nvPicPr>
              <p:cNvPr id="64" name="Рисунок 63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8" t="6642" r="9036" b="28622"/>
              <a:stretch/>
            </p:blipFill>
            <p:spPr>
              <a:xfrm>
                <a:off x="5490000" y="4873878"/>
                <a:ext cx="643065" cy="600327"/>
              </a:xfrm>
              <a:prstGeom prst="ellipse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5702" y="4758799"/>
                <a:ext cx="844298" cy="844298"/>
              </a:xfrm>
              <a:prstGeom prst="rect">
                <a:avLst/>
              </a:prstGeom>
            </p:spPr>
          </p:pic>
        </p:grpSp>
        <p:cxnSp>
          <p:nvCxnSpPr>
            <p:cNvPr id="62" name="Прямая соединительная линия 61"/>
            <p:cNvCxnSpPr/>
            <p:nvPr/>
          </p:nvCxnSpPr>
          <p:spPr>
            <a:xfrm>
              <a:off x="4661513" y="5100522"/>
              <a:ext cx="1296000" cy="0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4661513" y="5046924"/>
              <a:ext cx="1296000" cy="0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B5CAC97-4767-4938-AC30-0D85209BEA83}"/>
              </a:ext>
            </a:extLst>
          </p:cNvPr>
          <p:cNvSpPr/>
          <p:nvPr/>
        </p:nvSpPr>
        <p:spPr>
          <a:xfrm>
            <a:off x="4989133" y="5586529"/>
            <a:ext cx="1971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€</a:t>
            </a:r>
            <a:r>
              <a:rPr lang="ru-RU" sz="1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ru-RU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млрд</a:t>
            </a:r>
            <a:endParaRPr lang="en-US" sz="24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7330907" y="4359965"/>
            <a:ext cx="2184137" cy="1198209"/>
            <a:chOff x="6296809" y="4253386"/>
            <a:chExt cx="2392729" cy="1312642"/>
          </a:xfrm>
        </p:grpSpPr>
        <p:grpSp>
          <p:nvGrpSpPr>
            <p:cNvPr id="72" name="Группа 71"/>
            <p:cNvGrpSpPr/>
            <p:nvPr/>
          </p:nvGrpSpPr>
          <p:grpSpPr>
            <a:xfrm>
              <a:off x="6296809" y="4253386"/>
              <a:ext cx="2363044" cy="581779"/>
              <a:chOff x="6458292" y="4952284"/>
              <a:chExt cx="2363044" cy="581779"/>
            </a:xfrm>
          </p:grpSpPr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8292" y="4952284"/>
                <a:ext cx="746762" cy="560833"/>
              </a:xfrm>
              <a:prstGeom prst="rect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1368" y="4980396"/>
                <a:ext cx="728473" cy="551689"/>
              </a:xfrm>
              <a:prstGeom prst="rect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8478" y="4967134"/>
                <a:ext cx="752858" cy="566929"/>
              </a:xfrm>
              <a:prstGeom prst="rect">
                <a:avLst/>
              </a:prstGeom>
            </p:spPr>
          </p:pic>
        </p:grp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8515A13D-569A-47EE-971D-5E76FA4A6C6D}"/>
                </a:ext>
              </a:extLst>
            </p:cNvPr>
            <p:cNvSpPr/>
            <p:nvPr/>
          </p:nvSpPr>
          <p:spPr>
            <a:xfrm>
              <a:off x="6756227" y="5212842"/>
              <a:ext cx="1590061" cy="353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1267"/>
                </a:spcAft>
              </a:pPr>
              <a:r>
                <a:rPr lang="en-US" sz="1300" b="1" dirty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PCMA RUS</a:t>
              </a:r>
              <a:endParaRPr lang="ru-RU" sz="1300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4" name="Группа 73"/>
            <p:cNvGrpSpPr/>
            <p:nvPr/>
          </p:nvGrpSpPr>
          <p:grpSpPr>
            <a:xfrm>
              <a:off x="6385538" y="5046924"/>
              <a:ext cx="2304000" cy="53598"/>
              <a:chOff x="6547021" y="5793207"/>
              <a:chExt cx="2304000" cy="53598"/>
            </a:xfrm>
          </p:grpSpPr>
          <p:cxnSp>
            <p:nvCxnSpPr>
              <p:cNvPr id="75" name="Прямая соединительная линия 74"/>
              <p:cNvCxnSpPr/>
              <p:nvPr/>
            </p:nvCxnSpPr>
            <p:spPr>
              <a:xfrm>
                <a:off x="6547021" y="5846805"/>
                <a:ext cx="2304000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/>
              <p:nvPr/>
            </p:nvCxnSpPr>
            <p:spPr>
              <a:xfrm>
                <a:off x="6547021" y="5793207"/>
                <a:ext cx="2304000" cy="0"/>
              </a:xfrm>
              <a:prstGeom prst="line">
                <a:avLst/>
              </a:prstGeom>
              <a:ln>
                <a:solidFill>
                  <a:srgbClr val="2B88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FB3A653-0376-47A9-87D0-513F0BFF4EC5}"/>
              </a:ext>
            </a:extLst>
          </p:cNvPr>
          <p:cNvSpPr/>
          <p:nvPr/>
        </p:nvSpPr>
        <p:spPr>
          <a:xfrm>
            <a:off x="7411902" y="5586527"/>
            <a:ext cx="2103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€</a:t>
            </a:r>
            <a:r>
              <a:rPr lang="ru-RU" sz="1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300 млн</a:t>
            </a:r>
            <a:endParaRPr lang="en-US" sz="24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1" name="Группа 80"/>
          <p:cNvGrpSpPr/>
          <p:nvPr/>
        </p:nvGrpSpPr>
        <p:grpSpPr>
          <a:xfrm>
            <a:off x="10232200" y="4304703"/>
            <a:ext cx="1030745" cy="1253473"/>
            <a:chOff x="8780922" y="4192845"/>
            <a:chExt cx="1129185" cy="1373183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7186" y="4192845"/>
              <a:ext cx="676657" cy="667513"/>
            </a:xfrm>
            <a:prstGeom prst="rect">
              <a:avLst/>
            </a:prstGeom>
          </p:spPr>
        </p:pic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8515A13D-569A-47EE-971D-5E76FA4A6C6D}"/>
                </a:ext>
              </a:extLst>
            </p:cNvPr>
            <p:cNvSpPr/>
            <p:nvPr/>
          </p:nvSpPr>
          <p:spPr>
            <a:xfrm>
              <a:off x="8780922" y="5212842"/>
              <a:ext cx="1129185" cy="353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1267"/>
                </a:spcAft>
              </a:pPr>
              <a:r>
                <a:rPr lang="en-US" sz="1300" b="1" dirty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VOLVO</a:t>
              </a:r>
              <a:endParaRPr lang="ru-RU" sz="1300" b="1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6" name="Прямая соединительная линия 85"/>
            <p:cNvCxnSpPr/>
            <p:nvPr/>
          </p:nvCxnSpPr>
          <p:spPr>
            <a:xfrm>
              <a:off x="9003514" y="5100522"/>
              <a:ext cx="684000" cy="0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>
              <a:off x="9003514" y="5046924"/>
              <a:ext cx="684000" cy="0"/>
            </a:xfrm>
            <a:prstGeom prst="line">
              <a:avLst/>
            </a:prstGeom>
            <a:ln>
              <a:solidFill>
                <a:srgbClr val="2B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063486A-9D23-4984-88C3-9E358DDA23AD}"/>
              </a:ext>
            </a:extLst>
          </p:cNvPr>
          <p:cNvSpPr/>
          <p:nvPr/>
        </p:nvSpPr>
        <p:spPr>
          <a:xfrm>
            <a:off x="9706461" y="5586528"/>
            <a:ext cx="2082222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€</a:t>
            </a:r>
            <a:r>
              <a:rPr lang="ru-RU" sz="1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127 млн</a:t>
            </a:r>
            <a:endParaRPr lang="en-US" sz="24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C2465C6-E383-4455-8EAF-C8074C661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71070" y="1887568"/>
            <a:ext cx="4187418" cy="3348210"/>
          </a:xfrm>
          <a:prstGeom prst="rect">
            <a:avLst/>
          </a:prstGeom>
        </p:spPr>
      </p:pic>
      <p:grpSp>
        <p:nvGrpSpPr>
          <p:cNvPr id="95" name="Группа 94"/>
          <p:cNvGrpSpPr/>
          <p:nvPr/>
        </p:nvGrpSpPr>
        <p:grpSpPr>
          <a:xfrm>
            <a:off x="1809215" y="4132098"/>
            <a:ext cx="2711127" cy="2646878"/>
            <a:chOff x="1133647" y="3849163"/>
            <a:chExt cx="2711127" cy="2646878"/>
          </a:xfrm>
        </p:grpSpPr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2D9A97C1-EE51-4739-A8E6-B86CFA0A5AF1}"/>
                </a:ext>
              </a:extLst>
            </p:cNvPr>
            <p:cNvSpPr/>
            <p:nvPr/>
          </p:nvSpPr>
          <p:spPr>
            <a:xfrm>
              <a:off x="1164377" y="5362173"/>
              <a:ext cx="1707882" cy="709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ОЕМ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</a:t>
              </a:r>
              <a:endPara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133647" y="4598178"/>
              <a:ext cx="18198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6000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ТОП</a:t>
              </a:r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2680611" y="3849163"/>
              <a:ext cx="1164163" cy="2646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166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0" name="Прямоугольник 99"/>
          <p:cNvSpPr/>
          <p:nvPr/>
        </p:nvSpPr>
        <p:spPr>
          <a:xfrm>
            <a:off x="5150229" y="6013132"/>
            <a:ext cx="1742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инвестиций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55" y="342899"/>
            <a:ext cx="1618308" cy="885825"/>
          </a:xfrm>
          <a:prstGeom prst="rect">
            <a:avLst/>
          </a:prstGeom>
        </p:spPr>
      </p:pic>
      <p:sp>
        <p:nvSpPr>
          <p:cNvPr id="89" name="Прямоугольник 88"/>
          <p:cNvSpPr/>
          <p:nvPr/>
        </p:nvSpPr>
        <p:spPr>
          <a:xfrm>
            <a:off x="7617204" y="6013132"/>
            <a:ext cx="1742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инвестиций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9893679" y="6013132"/>
            <a:ext cx="1742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инвестиций</a:t>
            </a:r>
          </a:p>
        </p:txBody>
      </p:sp>
    </p:spTree>
    <p:extLst>
      <p:ext uri="{BB962C8B-B14F-4D97-AF65-F5344CB8AC3E}">
        <p14:creationId xmlns:p14="http://schemas.microsoft.com/office/powerpoint/2010/main" val="172658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4516</TotalTime>
  <Words>799</Words>
  <Application>Microsoft Office PowerPoint</Application>
  <PresentationFormat>Широкоэкранный</PresentationFormat>
  <Paragraphs>215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Calibri</vt:lpstr>
      <vt:lpstr>Arial</vt:lpstr>
      <vt:lpstr>Exo 2.0 Semi Bold</vt:lpstr>
      <vt:lpstr>Tahoma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Шумай</dc:creator>
  <cp:lastModifiedBy>Изотов Владимир Сергеевич</cp:lastModifiedBy>
  <cp:revision>1527</cp:revision>
  <dcterms:created xsi:type="dcterms:W3CDTF">2018-10-24T10:17:41Z</dcterms:created>
  <dcterms:modified xsi:type="dcterms:W3CDTF">2022-04-01T11:08:44Z</dcterms:modified>
</cp:coreProperties>
</file>