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9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0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2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3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14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15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16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  <p:sldMasterId id="2147483746" r:id="rId2"/>
    <p:sldMasterId id="2147483758" r:id="rId3"/>
    <p:sldMasterId id="2147483772" r:id="rId4"/>
    <p:sldMasterId id="2147483800" r:id="rId5"/>
    <p:sldMasterId id="2147483815" r:id="rId6"/>
    <p:sldMasterId id="2147483829" r:id="rId7"/>
    <p:sldMasterId id="2147483845" r:id="rId8"/>
    <p:sldMasterId id="2147483860" r:id="rId9"/>
    <p:sldMasterId id="2147483875" r:id="rId10"/>
    <p:sldMasterId id="2147483891" r:id="rId11"/>
    <p:sldMasterId id="2147483907" r:id="rId12"/>
    <p:sldMasterId id="2147483923" r:id="rId13"/>
    <p:sldMasterId id="2147483938" r:id="rId14"/>
    <p:sldMasterId id="2147483953" r:id="rId15"/>
    <p:sldMasterId id="2147483968" r:id="rId16"/>
    <p:sldMasterId id="2147484144" r:id="rId17"/>
  </p:sldMasterIdLst>
  <p:notesMasterIdLst>
    <p:notesMasterId r:id="rId25"/>
  </p:notesMasterIdLst>
  <p:handoutMasterIdLst>
    <p:handoutMasterId r:id="rId26"/>
  </p:handoutMasterIdLst>
  <p:sldIdLst>
    <p:sldId id="929" r:id="rId18"/>
    <p:sldId id="927" r:id="rId19"/>
    <p:sldId id="928" r:id="rId20"/>
    <p:sldId id="932" r:id="rId21"/>
    <p:sldId id="933" r:id="rId22"/>
    <p:sldId id="934" r:id="rId23"/>
    <p:sldId id="931" r:id="rId24"/>
  </p:sldIdLst>
  <p:sldSz cx="12801600" cy="9601200" type="A3"/>
  <p:notesSz cx="6797675" cy="9928225"/>
  <p:defaultTextStyle>
    <a:defPPr>
      <a:defRPr lang="ru-RU"/>
    </a:defPPr>
    <a:lvl1pPr marL="0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5854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1709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47566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3426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79276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95131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0985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26843" algn="l" defTabSz="143170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2A7DE9-5469-4F79-B0C7-3BF9005FF4F7}">
          <p14:sldIdLst>
            <p14:sldId id="929"/>
            <p14:sldId id="927"/>
            <p14:sldId id="928"/>
            <p14:sldId id="932"/>
            <p14:sldId id="933"/>
            <p14:sldId id="934"/>
            <p14:sldId id="9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840" userDrawn="1">
          <p15:clr>
            <a:srgbClr val="A4A3A4"/>
          </p15:clr>
        </p15:guide>
        <p15:guide id="2" orient="horz" pos="5759" userDrawn="1">
          <p15:clr>
            <a:srgbClr val="A4A3A4"/>
          </p15:clr>
        </p15:guide>
        <p15:guide id="3" pos="6239" userDrawn="1">
          <p15:clr>
            <a:srgbClr val="A4A3A4"/>
          </p15:clr>
        </p15:guide>
        <p15:guide id="4" orient="horz" pos="3847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388" userDrawn="1">
          <p15:clr>
            <a:srgbClr val="A4A3A4"/>
          </p15:clr>
        </p15:guide>
        <p15:guide id="7" orient="horz" pos="4528" userDrawn="1">
          <p15:clr>
            <a:srgbClr val="A4A3A4"/>
          </p15:clr>
        </p15:guide>
        <p15:guide id="8" orient="horz" pos="4471" userDrawn="1">
          <p15:clr>
            <a:srgbClr val="A4A3A4"/>
          </p15:clr>
        </p15:guide>
        <p15:guide id="9" orient="horz" pos="3545" userDrawn="1">
          <p15:clr>
            <a:srgbClr val="A4A3A4"/>
          </p15:clr>
        </p15:guide>
        <p15:guide id="10" orient="horz" pos="4319" userDrawn="1">
          <p15:clr>
            <a:srgbClr val="A4A3A4"/>
          </p15:clr>
        </p15:guide>
        <p15:guide id="11" orient="horz" pos="3392" userDrawn="1">
          <p15:clr>
            <a:srgbClr val="A4A3A4"/>
          </p15:clr>
        </p15:guide>
        <p15:guide id="12" orient="horz" pos="3396" userDrawn="1">
          <p15:clr>
            <a:srgbClr val="A4A3A4"/>
          </p15:clr>
        </p15:guide>
        <p15:guide id="13" orient="horz" pos="3353" userDrawn="1">
          <p15:clr>
            <a:srgbClr val="A4A3A4"/>
          </p15:clr>
        </p15:guide>
        <p15:guide id="14" pos="6238" userDrawn="1">
          <p15:clr>
            <a:srgbClr val="A4A3A4"/>
          </p15:clr>
        </p15:guide>
        <p15:guide id="15" pos="309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ьминов Илья Филиппович" initials="КИФ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0E0E0"/>
    <a:srgbClr val="C9EEFF"/>
    <a:srgbClr val="D5F2FF"/>
    <a:srgbClr val="970F0E"/>
    <a:srgbClr val="B9D4ED"/>
    <a:srgbClr val="FDEDED"/>
    <a:srgbClr val="3CA341"/>
    <a:srgbClr val="FCEA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3141" autoAdjust="0"/>
  </p:normalViewPr>
  <p:slideViewPr>
    <p:cSldViewPr snapToGrid="0">
      <p:cViewPr>
        <p:scale>
          <a:sx n="49" d="100"/>
          <a:sy n="49" d="100"/>
        </p:scale>
        <p:origin x="-1336" y="-48"/>
      </p:cViewPr>
      <p:guideLst>
        <p:guide orient="horz" pos="5376"/>
        <p:guide orient="horz" pos="8063"/>
        <p:guide orient="horz" pos="5386"/>
        <p:guide orient="horz"/>
        <p:guide orient="horz" pos="6339"/>
        <p:guide orient="horz" pos="6259"/>
        <p:guide orient="horz" pos="4963"/>
        <p:guide orient="horz" pos="6047"/>
        <p:guide orient="horz" pos="4749"/>
        <p:guide orient="horz" pos="4754"/>
        <p:guide orient="horz" pos="4694"/>
        <p:guide pos="8063"/>
        <p:guide pos="501"/>
        <p:guide pos="8061"/>
        <p:guide pos="3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6145" cy="496968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1" y="3"/>
            <a:ext cx="2946144" cy="496968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09DD44D3-B20C-4110-B4C3-989ED5D91CC6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429674"/>
            <a:ext cx="2946145" cy="49696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1" y="9429674"/>
            <a:ext cx="2946144" cy="49696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0851724B-591E-4FC1-91E3-0FAA56727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80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6400" cy="498008"/>
          </a:xfrm>
          <a:prstGeom prst="rect">
            <a:avLst/>
          </a:prstGeom>
        </p:spPr>
        <p:txBody>
          <a:bodyPr vert="horz" lIns="91347" tIns="45673" rIns="91347" bIns="4567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2" y="5"/>
            <a:ext cx="2946400" cy="498008"/>
          </a:xfrm>
          <a:prstGeom prst="rect">
            <a:avLst/>
          </a:prstGeom>
        </p:spPr>
        <p:txBody>
          <a:bodyPr vert="horz" lIns="91347" tIns="45673" rIns="91347" bIns="45673" rtlCol="0"/>
          <a:lstStyle>
            <a:lvl1pPr algn="r">
              <a:defRPr sz="1200"/>
            </a:lvl1pPr>
          </a:lstStyle>
          <a:p>
            <a:fld id="{24F81CC6-A09A-4E93-A001-D53AA2E076B4}" type="datetimeFigureOut">
              <a:rPr lang="ru-RU" smtClean="0"/>
              <a:pPr/>
              <a:t>08.08.2017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7" tIns="45673" rIns="91347" bIns="4567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369"/>
            <a:ext cx="5438774" cy="3910634"/>
          </a:xfrm>
          <a:prstGeom prst="rect">
            <a:avLst/>
          </a:prstGeom>
        </p:spPr>
        <p:txBody>
          <a:bodyPr vert="horz" lIns="91347" tIns="45673" rIns="91347" bIns="456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219"/>
            <a:ext cx="2946400" cy="498008"/>
          </a:xfrm>
          <a:prstGeom prst="rect">
            <a:avLst/>
          </a:prstGeom>
        </p:spPr>
        <p:txBody>
          <a:bodyPr vert="horz" lIns="91347" tIns="45673" rIns="91347" bIns="4567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2" y="9430219"/>
            <a:ext cx="2946400" cy="498008"/>
          </a:xfrm>
          <a:prstGeom prst="rect">
            <a:avLst/>
          </a:prstGeom>
        </p:spPr>
        <p:txBody>
          <a:bodyPr vert="horz" lIns="91347" tIns="45673" rIns="91347" bIns="45673" rtlCol="0" anchor="b"/>
          <a:lstStyle>
            <a:lvl1pPr algn="r">
              <a:defRPr sz="1200"/>
            </a:lvl1pPr>
          </a:lstStyle>
          <a:p>
            <a:fld id="{96FDD2EA-510C-4894-994B-5013F2A4AF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7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15854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31709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47566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863426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579276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295131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010985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726843" algn="l" defTabSz="14317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png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.png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.png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7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7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7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latin typeface="+mj-lt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0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2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29" y="5024302"/>
            <a:ext cx="11180635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2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5" y="7850795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07" y="8552548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0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20" y="3392427"/>
            <a:ext cx="11628120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2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4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578205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28674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28" y="1813564"/>
            <a:ext cx="5964482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85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32" y="1845578"/>
            <a:ext cx="4587240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29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9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0" y="1813558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10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9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2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0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0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3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7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4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6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5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0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209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5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2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3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1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1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0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5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5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73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1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1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7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7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5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7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5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EE5-8C8C-444B-BD40-19BE6AA1A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421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0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6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1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8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9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5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2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5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3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91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5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8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6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8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8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8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347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8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9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3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4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48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1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7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7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5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6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218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7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6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7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2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9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6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1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759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8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6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8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0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5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0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3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3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040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0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6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9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6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1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0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4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7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152450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9252712"/>
            <a:ext cx="533400" cy="27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627120"/>
            <a:ext cx="9695199" cy="103413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32" y="5040669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5" y="8256219"/>
            <a:ext cx="881838" cy="9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6341250" y="6454144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2500"/>
            </a:lvl1pPr>
          </a:lstStyle>
          <a:p>
            <a:pPr lvl="0"/>
            <a:endParaRPr lang="ru-RU" dirty="0" smtClean="0"/>
          </a:p>
        </p:txBody>
      </p:sp>
      <p:sp>
        <p:nvSpPr>
          <p:cNvPr id="15" name="Holder 4"/>
          <p:cNvSpPr txBox="1">
            <a:spLocks/>
          </p:cNvSpPr>
          <p:nvPr userDrawn="1"/>
        </p:nvSpPr>
        <p:spPr>
          <a:xfrm>
            <a:off x="3773829" y="293823"/>
            <a:ext cx="817435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3"/>
            <a:r>
              <a:rPr lang="ru-RU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Институт статистических исследований и экономики знаний</a:t>
            </a:r>
            <a:endParaRPr lang="ru-RU" sz="17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5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8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7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9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9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915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5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1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6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7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35"/>
            <a:ext cx="10881360" cy="205803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49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3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5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7820" y="9050042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9050042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1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9050042"/>
            <a:ext cx="2987040" cy="51117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9DE03A86-B5C9-4E16-B1F4-6FCCD5B3FE53}" type="slidenum">
              <a:rPr lang="en-US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91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9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3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2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7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9743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0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6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1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3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6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7829" y="169496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9252712"/>
            <a:ext cx="533400" cy="27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" y="5040669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2640573" y="7415427"/>
            <a:ext cx="7520456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ctr">
              <a:buNone/>
              <a:defRPr sz="2900"/>
            </a:lvl1pPr>
          </a:lstStyle>
          <a:p>
            <a:pPr lvl="0"/>
            <a:endParaRPr lang="ru-RU" dirty="0" smtClean="0"/>
          </a:p>
        </p:txBody>
      </p:sp>
      <p:sp>
        <p:nvSpPr>
          <p:cNvPr id="15" name="Holder 4"/>
          <p:cNvSpPr txBox="1">
            <a:spLocks/>
          </p:cNvSpPr>
          <p:nvPr userDrawn="1"/>
        </p:nvSpPr>
        <p:spPr>
          <a:xfrm>
            <a:off x="1280167" y="624041"/>
            <a:ext cx="818769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3"/>
            <a:r>
              <a:rPr lang="ru-RU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Институт статистических исследований и экономики знаний</a:t>
            </a:r>
            <a:endParaRPr lang="ru-RU" sz="17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/>
          </p:nvPr>
        </p:nvSpPr>
        <p:spPr>
          <a:xfrm>
            <a:off x="3910514" y="8941703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ctr">
              <a:buNone/>
              <a:defRPr sz="1500"/>
            </a:lvl1pPr>
          </a:lstStyle>
          <a:p>
            <a:pPr lvl="0"/>
            <a:endParaRPr lang="ru-RU" dirty="0" smtClean="0"/>
          </a:p>
        </p:txBody>
      </p:sp>
      <p:pic>
        <p:nvPicPr>
          <p:cNvPr id="18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4" y="337284"/>
            <a:ext cx="881838" cy="9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913607" y="2473649"/>
            <a:ext cx="8974455" cy="46539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3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07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0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7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4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6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5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017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1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7829" y="169496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" y="5040669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4441041" y="7760305"/>
            <a:ext cx="7520456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900"/>
            </a:lvl1pPr>
          </a:lstStyle>
          <a:p>
            <a:pPr lvl="0"/>
            <a:endParaRPr lang="ru-RU" dirty="0" smtClean="0"/>
          </a:p>
        </p:txBody>
      </p:sp>
      <p:sp>
        <p:nvSpPr>
          <p:cNvPr id="15" name="Holder 4"/>
          <p:cNvSpPr txBox="1">
            <a:spLocks/>
          </p:cNvSpPr>
          <p:nvPr userDrawn="1"/>
        </p:nvSpPr>
        <p:spPr>
          <a:xfrm>
            <a:off x="1280167" y="624041"/>
            <a:ext cx="818769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3"/>
            <a:r>
              <a:rPr lang="ru-RU" sz="17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Институт статистических исследований и экономики знаний</a:t>
            </a:r>
            <a:endParaRPr lang="ru-RU" sz="17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/>
          </p:nvPr>
        </p:nvSpPr>
        <p:spPr>
          <a:xfrm>
            <a:off x="6977568" y="8870775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1500"/>
            </a:lvl1pPr>
          </a:lstStyle>
          <a:p>
            <a:pPr lvl="0"/>
            <a:endParaRPr lang="ru-RU" dirty="0" smtClean="0"/>
          </a:p>
        </p:txBody>
      </p:sp>
      <p:pic>
        <p:nvPicPr>
          <p:cNvPr id="18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4" y="337284"/>
            <a:ext cx="881838" cy="9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913607" y="2473649"/>
            <a:ext cx="8974455" cy="46539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3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68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9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6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525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8968232"/>
            <a:ext cx="533400" cy="270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3440" y="3947160"/>
            <a:ext cx="11628120" cy="960120"/>
          </a:xfrm>
          <a:prstGeom prst="rect">
            <a:avLst/>
          </a:prstGeom>
        </p:spPr>
        <p:txBody>
          <a:bodyPr lIns="122055" tIns="61029" rIns="122055" bIns="61029"/>
          <a:lstStyle>
            <a:lvl1pPr algn="ctr">
              <a:defRPr sz="3900" b="1">
                <a:solidFill>
                  <a:srgbClr val="1C5C99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 bwMode="auto">
          <a:xfrm>
            <a:off x="325834" y="8863374"/>
            <a:ext cx="5800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55" tIns="61029" rIns="122055" bIns="61029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2016</a:t>
            </a:r>
            <a:endParaRPr kumimoji="1" lang="ru-RU" altLang="ru-RU" sz="8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8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7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1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9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7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9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741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0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0160" y="353534"/>
            <a:ext cx="11521440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1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426761" y="1813601"/>
            <a:ext cx="11521439" cy="38779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8986012"/>
            <a:ext cx="533400" cy="2702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1F497D"/>
                </a:solidFill>
              </a:rPr>
              <a:pPr marL="27549"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325834" y="8863374"/>
            <a:ext cx="5800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55" tIns="61029" rIns="122055" bIns="61029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2016</a:t>
            </a:r>
            <a:endParaRPr kumimoji="1" lang="ru-RU" altLang="ru-RU" sz="8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3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6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1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2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25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4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8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1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9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7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39068" y="353534"/>
            <a:ext cx="116625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1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9252712"/>
            <a:ext cx="533400" cy="270256"/>
          </a:xfrm>
        </p:spPr>
        <p:txBody>
          <a:bodyPr/>
          <a:lstStyle>
            <a:lvl1pPr>
              <a:defRPr/>
            </a:lvl1pPr>
          </a:lstStyle>
          <a:p>
            <a:pPr marL="27549"/>
            <a:fld id="{BCD72B60-699F-442B-8B6B-D2C17D46A3CC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426720" y="1813564"/>
            <a:ext cx="6827520" cy="5899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787640" y="1845564"/>
            <a:ext cx="4480560" cy="6614160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000">
                <a:latin typeface="Myriad Pro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325834" y="8863374"/>
            <a:ext cx="5800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55" tIns="61029" rIns="122055" bIns="61029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2016</a:t>
            </a:r>
            <a:endParaRPr kumimoji="1" lang="ru-RU" altLang="ru-RU" sz="8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6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9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9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5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5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9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3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8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848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70043" y="332887"/>
            <a:ext cx="11631561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1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9252712"/>
            <a:ext cx="533400" cy="270256"/>
          </a:xfrm>
        </p:spPr>
        <p:txBody>
          <a:bodyPr/>
          <a:lstStyle/>
          <a:p>
            <a:pPr marL="27549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426720" y="1813564"/>
            <a:ext cx="6827520" cy="5899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680960" y="1845564"/>
            <a:ext cx="4587240" cy="6614160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000">
                <a:latin typeface="Myriad Pro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2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9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5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8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76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6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0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9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70043" y="332887"/>
            <a:ext cx="11631561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100" b="1">
                <a:solidFill>
                  <a:schemeClr val="tx2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948160" y="9252712"/>
            <a:ext cx="533400" cy="270256"/>
          </a:xfrm>
        </p:spPr>
        <p:txBody>
          <a:bodyPr/>
          <a:lstStyle>
            <a:lvl1pPr>
              <a:defRPr/>
            </a:lvl1pPr>
          </a:lstStyle>
          <a:p>
            <a:pPr marL="27549"/>
            <a:fld id="{09100E76-118F-4F7B-8052-7AA3A5689AA1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426724" y="1813560"/>
            <a:ext cx="11805920" cy="6934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325834" y="8863374"/>
            <a:ext cx="5800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55" tIns="61029" rIns="122055" bIns="61029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2016</a:t>
            </a:r>
            <a:endParaRPr kumimoji="1" lang="ru-RU" altLang="ru-RU" sz="8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7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719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8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2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6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3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9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0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2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4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3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7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7549"/>
            <a:fld id="{81D60167-4931-47E6-BA6A-407CBD079E47}" type="slidenum">
              <a:rPr lang="ru-RU" smtClean="0">
                <a:solidFill>
                  <a:prstClr val="black"/>
                </a:solidFill>
              </a:rPr>
              <a:pPr marL="27549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 bwMode="auto">
          <a:xfrm>
            <a:off x="325834" y="8863374"/>
            <a:ext cx="5800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055" tIns="61029" rIns="122055" bIns="61029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ru-RU" altLang="ru-RU" sz="8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Высшая школа экономики, Москва, </a:t>
            </a:r>
            <a:r>
              <a:rPr lang="ru-RU" altLang="ru-RU" sz="80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</a:rPr>
              <a:t>2016</a:t>
            </a:r>
            <a:endParaRPr kumimoji="1" lang="ru-RU" altLang="ru-RU" sz="8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2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3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9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9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783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0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60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8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53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9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9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36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27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5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2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3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0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6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4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2500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" y="47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76" y="505134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419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4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2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7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5036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3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6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8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2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9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2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5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2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07" y="8696485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40" y="8785465"/>
            <a:ext cx="7542214" cy="23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3"/>
            <a:r>
              <a:rPr lang="ru-RU" sz="15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</p:spTree>
    <p:extLst>
      <p:ext uri="{BB962C8B-B14F-4D97-AF65-F5344CB8AC3E}">
        <p14:creationId xmlns:p14="http://schemas.microsoft.com/office/powerpoint/2010/main" val="381361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3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"/>
            <a:ext cx="12801600" cy="9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1613980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2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07" y="86201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6" y="6854217"/>
            <a:ext cx="2907918" cy="22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2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22" y="26"/>
            <a:ext cx="12801599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27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45" y="505132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2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6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2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66" y="78466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94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42" y="208047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2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2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2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2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3" y="78466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40" y="721507"/>
            <a:ext cx="7542214" cy="23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73"/>
            <a:r>
              <a:rPr lang="ru-RU" sz="15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1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29" y="5024302"/>
            <a:ext cx="11180635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2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2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5" y="7850795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2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07" y="8552548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5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20" y="3392427"/>
            <a:ext cx="11628120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39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+mj-lt"/>
              </a:defRPr>
            </a:lvl1pPr>
            <a:lvl2pPr marL="805748" indent="-309901">
              <a:buFont typeface="Wingdings" panose="05000000000000000000" pitchFamily="2" charset="2"/>
              <a:buChar char="§"/>
              <a:defRPr sz="1700">
                <a:latin typeface="+mj-lt"/>
              </a:defRPr>
            </a:lvl2pPr>
            <a:lvl3pPr marL="1239610" indent="-247922">
              <a:buFont typeface="Courier New" panose="02070309020205020404" pitchFamily="49" charset="0"/>
              <a:buChar char="o"/>
              <a:defRPr sz="15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0708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06204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80" y="412035"/>
            <a:ext cx="583579" cy="7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+mj-lt"/>
              </a:defRPr>
            </a:lvl1pPr>
            <a:lvl2pPr marL="805748" indent="-309901">
              <a:buFont typeface="Wingdings" panose="05000000000000000000" pitchFamily="2" charset="2"/>
              <a:buChar char="§"/>
              <a:defRPr sz="1700">
                <a:latin typeface="+mj-lt"/>
              </a:defRPr>
            </a:lvl2pPr>
            <a:lvl3pPr marL="1239610" indent="-247922">
              <a:buFont typeface="Courier New" panose="02070309020205020404" pitchFamily="49" charset="0"/>
              <a:buChar char="o"/>
              <a:defRPr sz="15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578205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+mj-lt"/>
              </a:defRPr>
            </a:lvl1pPr>
            <a:lvl2pPr marL="805748" indent="-309901">
              <a:buFont typeface="Wingdings" panose="05000000000000000000" pitchFamily="2" charset="2"/>
              <a:buChar char="§"/>
              <a:defRPr sz="1700">
                <a:latin typeface="+mj-lt"/>
              </a:defRPr>
            </a:lvl2pPr>
            <a:lvl3pPr marL="1239610" indent="-247922">
              <a:buFont typeface="Courier New" panose="02070309020205020404" pitchFamily="49" charset="0"/>
              <a:buChar char="o"/>
              <a:defRPr sz="15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28674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28" y="1813564"/>
            <a:ext cx="5964482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+mj-lt"/>
              </a:defRPr>
            </a:lvl1pPr>
            <a:lvl2pPr marL="805748" indent="-309901">
              <a:buFont typeface="Wingdings" panose="05000000000000000000" pitchFamily="2" charset="2"/>
              <a:buChar char="§"/>
              <a:defRPr sz="1700">
                <a:latin typeface="+mj-lt"/>
              </a:defRPr>
            </a:lvl2pPr>
            <a:lvl3pPr marL="1239610" indent="-247922">
              <a:buFont typeface="Courier New" panose="02070309020205020404" pitchFamily="49" charset="0"/>
              <a:buChar char="o"/>
              <a:defRPr sz="15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723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32" y="1845578"/>
            <a:ext cx="4587240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29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+mj-lt"/>
              </a:defRPr>
            </a:lvl1pPr>
            <a:lvl2pPr marL="805748" indent="-309901">
              <a:buFont typeface="Wingdings" panose="05000000000000000000" pitchFamily="2" charset="2"/>
              <a:buChar char="§"/>
              <a:defRPr sz="1700">
                <a:latin typeface="+mj-lt"/>
              </a:defRPr>
            </a:lvl2pPr>
            <a:lvl3pPr marL="1239610" indent="-247922">
              <a:buFont typeface="Courier New" panose="02070309020205020404" pitchFamily="49" charset="0"/>
              <a:buChar char="o"/>
              <a:defRPr sz="15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6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0" y="1813558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+mj-lt"/>
              </a:defRPr>
            </a:lvl1pPr>
            <a:lvl2pPr marL="805748" indent="-309901">
              <a:buFont typeface="Wingdings" panose="05000000000000000000" pitchFamily="2" charset="2"/>
              <a:buChar char="§"/>
              <a:defRPr sz="1700">
                <a:latin typeface="+mj-lt"/>
              </a:defRPr>
            </a:lvl2pPr>
            <a:lvl3pPr marL="1239610" indent="-247922">
              <a:buFont typeface="Courier New" panose="02070309020205020404" pitchFamily="49" charset="0"/>
              <a:buChar char="o"/>
              <a:defRPr sz="15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10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1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3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2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9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8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7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8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0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4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1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7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506108" y="2592460"/>
            <a:ext cx="11785298" cy="565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5585" marR="6234">
              <a:lnSpc>
                <a:spcPct val="101099"/>
              </a:lnSpc>
              <a:tabLst>
                <a:tab pos="3243066" algn="l"/>
              </a:tabLst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3600" dirty="0" smtClean="0">
                <a:latin typeface="Arial"/>
                <a:cs typeface="Arial"/>
              </a:rPr>
              <a:t>Название презентации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Изображение 14" descr="1_Визитная карточка-04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8"/>
          <a:stretch/>
        </p:blipFill>
        <p:spPr>
          <a:xfrm>
            <a:off x="11515398" y="706846"/>
            <a:ext cx="776009" cy="764779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506109" y="1678343"/>
            <a:ext cx="11789383" cy="6244517"/>
            <a:chOff x="361506" y="1198816"/>
            <a:chExt cx="8420988" cy="4460369"/>
          </a:xfrm>
        </p:grpSpPr>
        <p:cxnSp>
          <p:nvCxnSpPr>
            <p:cNvPr id="3" name="Прямая соединительная линия 2"/>
            <p:cNvCxnSpPr/>
            <p:nvPr userDrawn="1"/>
          </p:nvCxnSpPr>
          <p:spPr>
            <a:xfrm>
              <a:off x="361506" y="1198816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361506" y="5659185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506108" y="5195810"/>
            <a:ext cx="11785299" cy="344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 smtClean="0"/>
              <a:t>Адресат презентации, дата</a:t>
            </a:r>
          </a:p>
        </p:txBody>
      </p:sp>
    </p:spTree>
    <p:extLst>
      <p:ext uri="{BB962C8B-B14F-4D97-AF65-F5344CB8AC3E}">
        <p14:creationId xmlns:p14="http://schemas.microsoft.com/office/powerpoint/2010/main" val="88976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367461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9250658"/>
            <a:ext cx="11390400" cy="2000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8981612"/>
            <a:ext cx="11390400" cy="20005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3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  <a:endParaRPr lang="ru-RU" dirty="0"/>
          </a:p>
        </p:txBody>
      </p:sp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04000" y="373581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640080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486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04000" y="373581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640080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9964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4" imgW="229" imgH="229" progId="TCLayout.ActiveDocument.1">
                  <p:embed/>
                </p:oleObj>
              </mc:Choice>
              <mc:Fallback>
                <p:oleObj name="think-cell Slide" r:id="rId4" imgW="229" imgH="2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506108" y="2592460"/>
            <a:ext cx="11785298" cy="565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5585" marR="6234">
              <a:lnSpc>
                <a:spcPct val="101099"/>
              </a:lnSpc>
              <a:tabLst>
                <a:tab pos="3243066" algn="l"/>
              </a:tabLst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3600" dirty="0" smtClean="0">
                <a:latin typeface="Arial"/>
                <a:cs typeface="Arial"/>
              </a:rPr>
              <a:t>Название презентации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Изображение 14" descr="1_Визитная карточка-04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8"/>
          <a:stretch/>
        </p:blipFill>
        <p:spPr>
          <a:xfrm>
            <a:off x="11515399" y="706857"/>
            <a:ext cx="776009" cy="764779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506110" y="1678354"/>
            <a:ext cx="11789383" cy="6244517"/>
            <a:chOff x="361506" y="1198816"/>
            <a:chExt cx="8420988" cy="4460369"/>
          </a:xfrm>
        </p:grpSpPr>
        <p:cxnSp>
          <p:nvCxnSpPr>
            <p:cNvPr id="3" name="Прямая соединительная линия 2"/>
            <p:cNvCxnSpPr/>
            <p:nvPr userDrawn="1"/>
          </p:nvCxnSpPr>
          <p:spPr>
            <a:xfrm>
              <a:off x="361506" y="1198816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361506" y="5659185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506119" y="5195821"/>
            <a:ext cx="11785299" cy="344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 smtClean="0"/>
              <a:t>Адресат презентации, дата</a:t>
            </a:r>
          </a:p>
        </p:txBody>
      </p:sp>
    </p:spTree>
    <p:extLst>
      <p:ext uri="{BB962C8B-B14F-4D97-AF65-F5344CB8AC3E}">
        <p14:creationId xmlns:p14="http://schemas.microsoft.com/office/powerpoint/2010/main" val="3197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348784"/>
              </p:ext>
            </p:extLst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5" imgW="229" imgH="229" progId="TCLayout.ActiveDocument.1">
                  <p:embed/>
                </p:oleObj>
              </mc:Choice>
              <mc:Fallback>
                <p:oleObj name="think-cell Slide" r:id="rId5" imgW="229" imgH="2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9250658"/>
            <a:ext cx="11390400" cy="2000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8981613"/>
            <a:ext cx="11390400" cy="20005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3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  <a:endParaRPr lang="ru-RU" dirty="0"/>
          </a:p>
        </p:txBody>
      </p:sp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04000" y="373592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639464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9773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5" imgW="229" imgH="229" progId="TCLayout.ActiveDocument.1">
                  <p:embed/>
                </p:oleObj>
              </mc:Choice>
              <mc:Fallback>
                <p:oleObj name="think-cell Slide" r:id="rId5" imgW="229" imgH="2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04000" y="373592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639464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7817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4" imgW="229" imgH="229" progId="TCLayout.ActiveDocument.1">
                  <p:embed/>
                </p:oleObj>
              </mc:Choice>
              <mc:Fallback>
                <p:oleObj name="think-cell Slide" r:id="rId4" imgW="229" imgH="2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ject 2"/>
          <p:cNvSpPr txBox="1">
            <a:spLocks noGrp="1"/>
          </p:cNvSpPr>
          <p:nvPr>
            <p:ph type="title" hasCustomPrompt="1"/>
          </p:nvPr>
        </p:nvSpPr>
        <p:spPr>
          <a:xfrm>
            <a:off x="506108" y="2592460"/>
            <a:ext cx="11785298" cy="565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5585" marR="6234">
              <a:lnSpc>
                <a:spcPct val="101099"/>
              </a:lnSpc>
              <a:tabLst>
                <a:tab pos="3243066" algn="l"/>
              </a:tabLst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marL="11132" marR="4453">
              <a:lnSpc>
                <a:spcPct val="101099"/>
              </a:lnSpc>
              <a:tabLst>
                <a:tab pos="2316476" algn="l"/>
              </a:tabLst>
            </a:pPr>
            <a:r>
              <a:rPr lang="ru-RU" sz="3600" dirty="0" smtClean="0">
                <a:latin typeface="Arial"/>
                <a:cs typeface="Arial"/>
              </a:rPr>
              <a:t>Название презентации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Изображение 14" descr="1_Визитная карточка-04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8"/>
          <a:stretch/>
        </p:blipFill>
        <p:spPr>
          <a:xfrm>
            <a:off x="11515399" y="706857"/>
            <a:ext cx="776009" cy="764779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>
          <a:xfrm>
            <a:off x="506110" y="1678354"/>
            <a:ext cx="11789383" cy="6244517"/>
            <a:chOff x="361506" y="1198816"/>
            <a:chExt cx="8420988" cy="4460369"/>
          </a:xfrm>
        </p:grpSpPr>
        <p:cxnSp>
          <p:nvCxnSpPr>
            <p:cNvPr id="3" name="Прямая соединительная линия 2"/>
            <p:cNvCxnSpPr/>
            <p:nvPr userDrawn="1"/>
          </p:nvCxnSpPr>
          <p:spPr>
            <a:xfrm>
              <a:off x="361506" y="1198816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361506" y="5659185"/>
              <a:ext cx="842098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506119" y="5195821"/>
            <a:ext cx="11785299" cy="344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noProof="0" dirty="0" smtClean="0"/>
              <a:t>Адресат презентации, дата</a:t>
            </a:r>
          </a:p>
        </p:txBody>
      </p:sp>
    </p:spTree>
    <p:extLst>
      <p:ext uri="{BB962C8B-B14F-4D97-AF65-F5344CB8AC3E}">
        <p14:creationId xmlns:p14="http://schemas.microsoft.com/office/powerpoint/2010/main" val="124279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1508450"/>
              </p:ext>
            </p:extLst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5" imgW="229" imgH="229" progId="TCLayout.ActiveDocument.1">
                  <p:embed/>
                </p:oleObj>
              </mc:Choice>
              <mc:Fallback>
                <p:oleObj name="think-cell Slide" r:id="rId5" imgW="229" imgH="2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9250658"/>
            <a:ext cx="11390400" cy="2000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8981613"/>
            <a:ext cx="11390400" cy="20005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13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  <a:endParaRPr lang="ru-RU" dirty="0"/>
          </a:p>
        </p:txBody>
      </p:sp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04000" y="373592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639464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4850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think-cell Slide" r:id="rId5" imgW="229" imgH="229" progId="TCLayout.ActiveDocument.1">
                  <p:embed/>
                </p:oleObj>
              </mc:Choice>
              <mc:Fallback>
                <p:oleObj name="think-cell Slide" r:id="rId5" imgW="229" imgH="2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04000" y="373592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6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marL="0" lvl="0" defTabSz="639464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8443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1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4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6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5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07" y="8696485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5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48" y="8785467"/>
            <a:ext cx="75422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</p:spTree>
    <p:extLst>
      <p:ext uri="{BB962C8B-B14F-4D97-AF65-F5344CB8AC3E}">
        <p14:creationId xmlns:p14="http://schemas.microsoft.com/office/powerpoint/2010/main" val="275651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"/>
            <a:ext cx="12801600" cy="9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1613980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07" y="86201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42" y="6854227"/>
            <a:ext cx="2907918" cy="22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4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72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4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latin typeface="+mj-lt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7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35" y="36"/>
            <a:ext cx="12801599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" y="36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57" y="5051333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6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082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42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33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2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17" y="78466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48" y="721511"/>
            <a:ext cx="75422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5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29" y="5024302"/>
            <a:ext cx="11180635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79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5" y="7850795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07" y="8552548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5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3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20" y="3392427"/>
            <a:ext cx="11628120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5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5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81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50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578205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28674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28" y="1813564"/>
            <a:ext cx="5964482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63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32" y="1845578"/>
            <a:ext cx="4587240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90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58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10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04529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73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86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1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8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3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4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8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4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" y="47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76" y="505134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419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72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4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9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73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86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9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67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1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67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2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0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09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35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6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6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0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4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5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03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6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4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06204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80" y="412035"/>
            <a:ext cx="583579" cy="7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8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8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1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3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3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6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9648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50" y="8383309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0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5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1613980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13" y="86201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1" y="6400840"/>
            <a:ext cx="2907918" cy="3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6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4" y="46"/>
            <a:ext cx="12801597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" y="47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76" y="505134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8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73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72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72" y="20805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41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49" y="3459544"/>
            <a:ext cx="969519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4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9" y="7846651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50" y="721511"/>
            <a:ext cx="754221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8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799573" y="5024302"/>
            <a:ext cx="11180637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202286"/>
            <a:ext cx="12801600" cy="4596131"/>
          </a:xfrm>
          <a:prstGeom prst="rect">
            <a:avLst/>
          </a:prstGeom>
        </p:spPr>
        <p:txBody>
          <a:bodyPr lIns="122055" tIns="61029" rIns="122055" bIns="61029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7694296" y="7850801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7625413" y="8552555"/>
            <a:ext cx="4980625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3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567" y="3392427"/>
            <a:ext cx="11628121" cy="2827020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ctr">
              <a:defRPr sz="5200" b="1">
                <a:solidFill>
                  <a:srgbClr val="1C5C99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7964573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8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2" y="384502"/>
            <a:ext cx="1135075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08" y="1813564"/>
            <a:ext cx="12289536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6053" y="384502"/>
            <a:ext cx="12252199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2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35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6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0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7990353" y="1845579"/>
            <a:ext cx="4587241" cy="7243573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41" y="1813564"/>
            <a:ext cx="7147559" cy="72862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7872987" y="1845568"/>
            <a:ext cx="4725924" cy="7008876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330736" y="1813560"/>
            <a:ext cx="7190231" cy="7061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1190732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0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2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34" y="0"/>
            <a:ext cx="10378929" cy="1665586"/>
          </a:xfrm>
          <a:prstGeom prst="rect">
            <a:avLst/>
          </a:prstGeom>
        </p:spPr>
        <p:txBody>
          <a:bodyPr lIns="122055" tIns="61029" rIns="122055" bIns="61029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155" y="8898915"/>
            <a:ext cx="29870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915"/>
            <a:ext cx="4053840" cy="511175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3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734" y="8898915"/>
            <a:ext cx="2987040" cy="511175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2F11DBE-FC88-4D7E-84D2-61CD5E91718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462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6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330729" y="1813564"/>
            <a:ext cx="5782057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+mj-lt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69535" y="384502"/>
            <a:ext cx="11286745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6602460" y="1813564"/>
            <a:ext cx="5964483" cy="6923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latin typeface="+mj-lt"/>
              </a:defRPr>
            </a:lvl1pPr>
            <a:lvl2pPr marL="1074328" indent="-413206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652809" indent="-330560">
              <a:buFont typeface="Courier New" panose="02070309020205020404" pitchFamily="49" charset="0"/>
              <a:buChar char="o"/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7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1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7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9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0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6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69495" y="384502"/>
            <a:ext cx="10806684" cy="895668"/>
          </a:xfrm>
          <a:prstGeom prst="rect">
            <a:avLst/>
          </a:prstGeom>
        </p:spPr>
        <p:txBody>
          <a:bodyPr lIns="122055" tIns="61029" rIns="122055" bIns="61029" anchor="ctr"/>
          <a:lstStyle>
            <a:lvl1pPr algn="l">
              <a:defRPr sz="35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7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8" y="325244"/>
            <a:ext cx="939163" cy="12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0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7694295" y="7741367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07" y="8696485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8477623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 txBox="1">
            <a:spLocks/>
          </p:cNvSpPr>
          <p:nvPr userDrawn="1"/>
        </p:nvSpPr>
        <p:spPr>
          <a:xfrm>
            <a:off x="1416740" y="8785467"/>
            <a:ext cx="75422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</p:spTree>
    <p:extLst>
      <p:ext uri="{BB962C8B-B14F-4D97-AF65-F5344CB8AC3E}">
        <p14:creationId xmlns:p14="http://schemas.microsoft.com/office/powerpoint/2010/main" val="9932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"/>
            <a:ext cx="12801600" cy="9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1613980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chemeClr val="bg1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44937" y="5531359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625407" y="86201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3" descr="D:\Инфографика\ВШЭ\00_Презентации и материалы\Материалы для наших презентаций\Логотип\Лого для легкой презентации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6" y="6854217"/>
            <a:ext cx="2907918" cy="22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4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 userDrawn="1"/>
        </p:nvSpPr>
        <p:spPr>
          <a:xfrm>
            <a:off x="22" y="26"/>
            <a:ext cx="12801599" cy="26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55" tIns="61029" rIns="122055" bIns="61029" rtlCol="0" anchor="ctr"/>
          <a:lstStyle/>
          <a:p>
            <a:pPr algn="ctr"/>
            <a:endParaRPr lang="ru-RU" sz="3100" dirty="0">
              <a:solidFill>
                <a:srgbClr val="FFFFFF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27"/>
            <a:ext cx="3773805" cy="45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45" y="505132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961256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892366" y="78466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33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42" y="208047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7" y="5051324"/>
            <a:ext cx="3773805" cy="45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553339" y="3459544"/>
            <a:ext cx="9695199" cy="26776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900" b="1" i="0">
                <a:solidFill>
                  <a:srgbClr val="1C5C99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3392" y="6891532"/>
            <a:ext cx="4907280" cy="517065"/>
          </a:xfrm>
          <a:prstGeom prst="rect">
            <a:avLst/>
          </a:prstGeom>
        </p:spPr>
        <p:txBody>
          <a:bodyPr lIns="122055" tIns="61029" rIns="122055" bIns="61029"/>
          <a:lstStyle>
            <a:lvl1pPr marL="0" indent="0" algn="r">
              <a:buNone/>
              <a:defRPr sz="3500"/>
            </a:lvl1pPr>
          </a:lstStyle>
          <a:p>
            <a:pPr lvl="0"/>
            <a:r>
              <a:rPr lang="ru-RU" dirty="0" smtClean="0"/>
              <a:t>Иванов И.И.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6314503" y="7846647"/>
            <a:ext cx="4980622" cy="517065"/>
          </a:xfrm>
          <a:prstGeom prst="rect">
            <a:avLst/>
          </a:prstGeom>
        </p:spPr>
        <p:txBody>
          <a:bodyPr lIns="122055" tIns="61029" rIns="122055" bIns="61029" anchor="ctr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416740" y="721511"/>
            <a:ext cx="75422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62"/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Институт статистических исследований и экономики знаний</a:t>
            </a:r>
          </a:p>
        </p:txBody>
      </p:sp>
      <p:pic>
        <p:nvPicPr>
          <p:cNvPr id="18" name="Picture 4" descr="D:\Инфографика\ВШЭ\00_Презентации и материалы\Материалы для наших презентаций\Логотип\LOGO-01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" y="413665"/>
            <a:ext cx="939163" cy="9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0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211.xml"/><Relationship Id="rId19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1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26.xml"/><Relationship Id="rId21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39.xml"/><Relationship Id="rId20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233.xml"/><Relationship Id="rId19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Relationship Id="rId22" Type="http://schemas.openxmlformats.org/officeDocument/2006/relationships/slideLayout" Target="../slideLayouts/slideLayout2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290.xml"/><Relationship Id="rId21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slideLayout" Target="../slideLayouts/slideLayout321.xml"/><Relationship Id="rId1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1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0.xml"/><Relationship Id="rId17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0.xml"/><Relationship Id="rId16" Type="http://schemas.openxmlformats.org/officeDocument/2006/relationships/slideLayout" Target="../slideLayouts/slideLayout324.xml"/><Relationship Id="rId20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18.xml"/><Relationship Id="rId19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22.xml"/><Relationship Id="rId22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333.xml"/><Relationship Id="rId15" Type="http://schemas.openxmlformats.org/officeDocument/2006/relationships/image" Target="../media/image12.emf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/>
              <a:pPr marL="36732"/>
              <a:t>‹#›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8" r:id="rId2"/>
    <p:sldLayoutId id="2147483726" r:id="rId3"/>
    <p:sldLayoutId id="2147483727" r:id="rId4"/>
    <p:sldLayoutId id="2147483725" r:id="rId5"/>
    <p:sldLayoutId id="2147483714" r:id="rId6"/>
    <p:sldLayoutId id="2147483696" r:id="rId7"/>
    <p:sldLayoutId id="2147483743" r:id="rId8"/>
    <p:sldLayoutId id="2147483729" r:id="rId9"/>
    <p:sldLayoutId id="2147483703" r:id="rId10"/>
    <p:sldLayoutId id="2147483705" r:id="rId11"/>
    <p:sldLayoutId id="2147483723" r:id="rId12"/>
    <p:sldLayoutId id="2147483724" r:id="rId13"/>
    <p:sldLayoutId id="2147484022" r:id="rId14"/>
    <p:sldLayoutId id="2147484129" r:id="rId15"/>
    <p:sldLayoutId id="2147484130" r:id="rId16"/>
    <p:sldLayoutId id="2147484131" r:id="rId17"/>
    <p:sldLayoutId id="2147484133" r:id="rId18"/>
    <p:sldLayoutId id="2147484135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4080" r:id="rId16"/>
    <p:sldLayoutId id="2147484081" r:id="rId17"/>
    <p:sldLayoutId id="2147484082" r:id="rId18"/>
    <p:sldLayoutId id="2147484083" r:id="rId19"/>
    <p:sldLayoutId id="2147484084" r:id="rId20"/>
    <p:sldLayoutId id="2147484085" r:id="rId21"/>
    <p:sldLayoutId id="2147484086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5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4087" r:id="rId16"/>
    <p:sldLayoutId id="2147484088" r:id="rId17"/>
    <p:sldLayoutId id="2147484089" r:id="rId18"/>
    <p:sldLayoutId id="2147484090" r:id="rId19"/>
    <p:sldLayoutId id="2147484091" r:id="rId20"/>
    <p:sldLayoutId id="2147484092" r:id="rId21"/>
    <p:sldLayoutId id="2147484093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1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4101" r:id="rId15"/>
    <p:sldLayoutId id="2147484102" r:id="rId16"/>
    <p:sldLayoutId id="2147484103" r:id="rId17"/>
    <p:sldLayoutId id="2147484104" r:id="rId18"/>
    <p:sldLayoutId id="2147484105" r:id="rId19"/>
    <p:sldLayoutId id="2147484106" r:id="rId20"/>
    <p:sldLayoutId id="2147484107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4108" r:id="rId15"/>
    <p:sldLayoutId id="2147484109" r:id="rId16"/>
    <p:sldLayoutId id="2147484110" r:id="rId17"/>
    <p:sldLayoutId id="2147484111" r:id="rId18"/>
    <p:sldLayoutId id="2147484112" r:id="rId19"/>
    <p:sldLayoutId id="2147484113" r:id="rId20"/>
    <p:sldLayoutId id="2147484114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3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275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7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4122" r:id="rId14"/>
    <p:sldLayoutId id="2147484123" r:id="rId15"/>
    <p:sldLayoutId id="2147484124" r:id="rId16"/>
    <p:sldLayoutId id="2147484125" r:id="rId17"/>
    <p:sldLayoutId id="2147484126" r:id="rId18"/>
    <p:sldLayoutId id="2147484127" r:id="rId19"/>
    <p:sldLayoutId id="2147484128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9168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883" indent="-371883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748" indent="-309901" algn="l" defTabSz="9916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610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5450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31293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7136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2976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18823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4666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841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1687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531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373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9214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056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0901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6746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25720388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cK 2. Slide Title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504000" y="373581"/>
            <a:ext cx="11793600" cy="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defTabSz="640080" hangingPunct="0">
              <a:lnSpc>
                <a:spcPts val="3500"/>
              </a:lnSpc>
            </a:pPr>
            <a:r>
              <a:rPr lang="ru-RU" altLang="zh-CN" dirty="0" smtClean="0"/>
              <a:t>Образец заголовка</a:t>
            </a:r>
            <a:endParaRPr lang="en-US" altLang="zh-CN" dirty="0" smtClean="0"/>
          </a:p>
        </p:txBody>
      </p:sp>
      <p:sp>
        <p:nvSpPr>
          <p:cNvPr id="6" name="Shape 233"/>
          <p:cNvSpPr>
            <a:spLocks noChangeArrowheads="1"/>
          </p:cNvSpPr>
          <p:nvPr userDrawn="1"/>
        </p:nvSpPr>
        <p:spPr bwMode="auto">
          <a:xfrm>
            <a:off x="12255754" y="9254504"/>
            <a:ext cx="403200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ts val="1470"/>
              </a:lnSpc>
            </a:pPr>
            <a:fld id="{9341A735-39CE-4E30-A45B-8F69B017A70B}" type="slidenum">
              <a:rPr lang="ru-RU" altLang="ru-RU" sz="1300" b="1">
                <a:solidFill>
                  <a:srgbClr val="8FC5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eaLnBrk="1">
                <a:lnSpc>
                  <a:spcPts val="1470"/>
                </a:lnSpc>
              </a:pPr>
              <a:t>‹#›</a:t>
            </a:fld>
            <a:r>
              <a:rPr lang="ru-RU" altLang="ru-RU" sz="1300" b="1" dirty="0">
                <a:solidFill>
                  <a:srgbClr val="8FC5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222846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37" r:id="rId4"/>
    <p:sldLayoutId id="2147484138" r:id="rId5"/>
    <p:sldLayoutId id="2147484139" r:id="rId6"/>
    <p:sldLayoutId id="2147484141" r:id="rId7"/>
    <p:sldLayoutId id="2147484142" r:id="rId8"/>
    <p:sldLayoutId id="214748414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8016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2500" dirty="0">
              <a:solidFill>
                <a:prstClr val="black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948160" y="9252712"/>
            <a:ext cx="533400" cy="270256"/>
          </a:xfrm>
          <a:prstGeom prst="rect">
            <a:avLst/>
          </a:prstGeom>
        </p:spPr>
        <p:txBody>
          <a:bodyPr lIns="122055" tIns="61029" rIns="122055" bIns="61029"/>
          <a:lstStyle>
            <a:lvl1pPr>
              <a:defRPr sz="1100">
                <a:latin typeface="Myriad Pro" pitchFamily="34" charset="0"/>
                <a:cs typeface="Myriad Arabic" pitchFamily="50" charset="-78"/>
              </a:defRPr>
            </a:lvl1pPr>
          </a:lstStyle>
          <a:p>
            <a:pPr marL="27549"/>
            <a:fld id="{81D60167-4931-47E6-BA6A-407CBD079E47}" type="slidenum">
              <a:rPr lang="ru-RU" smtClean="0">
                <a:solidFill>
                  <a:prstClr val="black"/>
                </a:solidFill>
                <a:ea typeface="ＭＳ Ｐゴシック" pitchFamily="34" charset="-128"/>
              </a:rPr>
              <a:pPr marL="27549"/>
              <a:t>‹#›</a:t>
            </a:fld>
            <a:endParaRPr lang="ru-RU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050" name="Picture 2" descr="D:\Инфографика\ВШЭ\00_Презентации и материалы\Логотип\Logo_presi-01 - копия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4" y="337284"/>
            <a:ext cx="881838" cy="9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9168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883" indent="-371883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748" indent="-309901" algn="l" defTabSz="9916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610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5450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31293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7136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2976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18823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4666" indent="-247922" algn="l" defTabSz="991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841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1687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531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373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9214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056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0901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6746" algn="l" defTabSz="9916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5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4031" r:id="rId14"/>
    <p:sldLayoutId id="2147484034" r:id="rId15"/>
    <p:sldLayoutId id="2147484036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3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4038" r:id="rId15"/>
    <p:sldLayoutId id="2147484039" r:id="rId16"/>
    <p:sldLayoutId id="2147484040" r:id="rId17"/>
    <p:sldLayoutId id="2147484041" r:id="rId18"/>
    <p:sldLayoutId id="2147484042" r:id="rId19"/>
    <p:sldLayoutId id="2147484043" r:id="rId20"/>
    <p:sldLayoutId id="2147484044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87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2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40" y="9199372"/>
            <a:ext cx="533400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2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1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640080" y="384502"/>
            <a:ext cx="11521440" cy="895668"/>
          </a:xfrm>
          <a:prstGeom prst="rect">
            <a:avLst/>
          </a:prstGeom>
        </p:spPr>
        <p:txBody>
          <a:bodyPr lIns="122055" tIns="61029" rIns="122055" bIns="61029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2054875" y="9199373"/>
            <a:ext cx="533401" cy="270256"/>
          </a:xfrm>
          <a:prstGeom prst="rect">
            <a:avLst/>
          </a:prstGeom>
        </p:spPr>
        <p:txBody>
          <a:bodyPr lIns="122055" tIns="61029" rIns="122055" bIns="61029"/>
          <a:lstStyle>
            <a:lvl1pPr algn="r">
              <a:defRPr sz="1300">
                <a:latin typeface="Myriad Pro" pitchFamily="34" charset="0"/>
                <a:cs typeface="Myriad Arabic" pitchFamily="50" charset="-78"/>
              </a:defRPr>
            </a:lvl1pPr>
          </a:lstStyle>
          <a:p>
            <a:pPr marL="36732"/>
            <a:fld id="{81D60167-4931-47E6-BA6A-407CBD079E47}" type="slidenum">
              <a:rPr lang="ru-RU" smtClean="0">
                <a:solidFill>
                  <a:srgbClr val="000000"/>
                </a:solidFill>
              </a:rPr>
              <a:pPr marL="36732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280160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322247" rtl="0" eaLnBrk="1" latinLnBrk="0" hangingPunct="1"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841" indent="-495841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328" indent="-413206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52809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13935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5056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618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308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58432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19551" indent="-330560" algn="l" defTabSz="13222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112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247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83373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94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05620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66746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627865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91" algn="l" defTabSz="132224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582201" y="3563114"/>
            <a:ext cx="1434021" cy="247497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7760" defTabSz="1278928">
              <a:lnSpc>
                <a:spcPts val="21923"/>
              </a:lnSpc>
            </a:pPr>
            <a:r>
              <a:rPr lang="ru-RU" sz="14000" b="1" dirty="0">
                <a:solidFill>
                  <a:srgbClr val="8AC63F"/>
                </a:solidFill>
                <a:cs typeface="Tahoma"/>
              </a:rPr>
              <a:t>5</a:t>
            </a:r>
            <a:endParaRPr sz="14000" dirty="0">
              <a:solidFill>
                <a:srgbClr val="3E5057"/>
              </a:solidFill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5652" y="4538990"/>
            <a:ext cx="9130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/>
              <a:t>Основные выводы и рекомендации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007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373581"/>
            <a:ext cx="11793600" cy="430887"/>
          </a:xfrm>
        </p:spPr>
        <p:txBody>
          <a:bodyPr/>
          <a:lstStyle/>
          <a:p>
            <a:r>
              <a:rPr lang="ru-RU" dirty="0" smtClean="0"/>
              <a:t>Рекомендации ОЭСР в сфере жилищной политики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9904" y="1375631"/>
            <a:ext cx="1185308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Рекомендации и </a:t>
            </a:r>
            <a:r>
              <a:rPr lang="ru-RU" dirty="0" smtClean="0"/>
              <a:t>стандарты, подготовленные по итогам отчета, </a:t>
            </a:r>
            <a:r>
              <a:rPr lang="ru-RU" dirty="0"/>
              <a:t>сгруппированы по направлениям исследований ОЭСР в сфере жилищной политики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региональное и городское </a:t>
            </a:r>
            <a:r>
              <a:rPr lang="ru-RU" sz="2400" dirty="0" smtClean="0"/>
              <a:t>развитие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государственное </a:t>
            </a:r>
            <a:r>
              <a:rPr lang="ru-RU" sz="2400" dirty="0" smtClean="0"/>
              <a:t>управление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экология и «зеленый» рост, </a:t>
            </a:r>
            <a:r>
              <a:rPr lang="ru-RU" sz="2400" dirty="0" smtClean="0"/>
              <a:t>отходы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конкуренция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потребительская </a:t>
            </a:r>
            <a:r>
              <a:rPr lang="ru-RU" sz="2400" dirty="0" smtClean="0"/>
              <a:t>политика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образование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занятость, миграция, рынок </a:t>
            </a:r>
            <a:r>
              <a:rPr lang="ru-RU" sz="2400" dirty="0" smtClean="0"/>
              <a:t>труда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энергетика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инвестиции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налоги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наука, инновации, информационно-коммуникационные технологии (ИКТ</a:t>
            </a:r>
            <a:r>
              <a:rPr lang="ru-RU" sz="2400" dirty="0" smtClean="0"/>
              <a:t>)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социальные вопросы и инклюзивный </a:t>
            </a:r>
            <a:r>
              <a:rPr lang="ru-RU" sz="2400" dirty="0" smtClean="0"/>
              <a:t>рост</a:t>
            </a:r>
            <a:endParaRPr lang="ru-R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/>
              <a:t>статистика и </a:t>
            </a:r>
            <a:r>
              <a:rPr lang="ru-RU" sz="2400" dirty="0" smtClean="0"/>
              <a:t>аналитика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192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196160"/>
            <a:ext cx="11793600" cy="430887"/>
          </a:xfrm>
        </p:spPr>
        <p:txBody>
          <a:bodyPr/>
          <a:lstStyle/>
          <a:p>
            <a:r>
              <a:rPr lang="ru-RU" dirty="0" smtClean="0"/>
              <a:t>Региональное и городское развитие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671" y="843368"/>
            <a:ext cx="1143682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Эффективно использовать городское </a:t>
            </a:r>
            <a:r>
              <a:rPr lang="ru-RU" sz="2000" dirty="0" smtClean="0"/>
              <a:t>пространство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Реализовывать подходы нового урбанизма в городской </a:t>
            </a:r>
            <a:r>
              <a:rPr lang="ru-RU" sz="2000" dirty="0" smtClean="0"/>
              <a:t>политике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Разрабатывать и внедрять передовые правила градостроительного зонирования, землепользования и смежных </a:t>
            </a:r>
            <a:r>
              <a:rPr lang="ru-RU" sz="2000" dirty="0" smtClean="0"/>
              <a:t>инструментов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Использовать комплексный подход к городскому и территориальному планированию вместо решения точечных задач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66381" y="3354622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Государственное управление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381" y="3980929"/>
            <a:ext cx="11525533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Осуществлять децентрализацию полномочий в области градостроительной деятельности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Снижать административные барьеры в сфере строительства и </a:t>
            </a:r>
            <a:r>
              <a:rPr lang="ru-RU" sz="2000" dirty="0" smtClean="0"/>
              <a:t>ЖКХ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Улучшать вертикальную и горизонтальную координацию управления в сфере жилищной </a:t>
            </a:r>
            <a:r>
              <a:rPr lang="ru-RU" sz="2000" dirty="0" smtClean="0"/>
              <a:t>политики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Создавать информационные системы в жилищной сфере, основанные на принципах централизации и открытых </a:t>
            </a:r>
            <a:r>
              <a:rPr lang="ru-RU" sz="2000" dirty="0" smtClean="0"/>
              <a:t>данных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66382" y="6427752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Экология и зеленый рост, отходы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380" y="6983107"/>
            <a:ext cx="114368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Стимулировать «зеленые» инвестиции при строительстве и оборудовании </a:t>
            </a:r>
            <a:r>
              <a:rPr lang="ru-RU" sz="2000" dirty="0" smtClean="0"/>
              <a:t>жилья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Стимулировать проекты в рамках «зеленого» государственно-частного партнерства (ГЧП</a:t>
            </a:r>
            <a:r>
              <a:rPr lang="ru-RU" sz="20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Повышать роль «зеленого» фактора при планировании и финансировании жилищной </a:t>
            </a:r>
            <a:r>
              <a:rPr lang="ru-RU" sz="2000" dirty="0" smtClean="0"/>
              <a:t>политики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Реализовывать подходы «умной» утилизация твердых бытовых </a:t>
            </a:r>
            <a:r>
              <a:rPr lang="ru-RU" sz="2000" dirty="0" smtClean="0"/>
              <a:t>отходов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Внедрять концепцию «зеленых» городов</a:t>
            </a:r>
          </a:p>
        </p:txBody>
      </p:sp>
    </p:spTree>
    <p:extLst>
      <p:ext uri="{BB962C8B-B14F-4D97-AF65-F5344CB8AC3E}">
        <p14:creationId xmlns:p14="http://schemas.microsoft.com/office/powerpoint/2010/main" val="56507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373581"/>
            <a:ext cx="11793600" cy="430887"/>
          </a:xfrm>
        </p:spPr>
        <p:txBody>
          <a:bodyPr/>
          <a:lstStyle/>
          <a:p>
            <a:r>
              <a:rPr lang="ru-RU" dirty="0" smtClean="0"/>
              <a:t>Конкуренция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085" y="1105595"/>
            <a:ext cx="11793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Осуществлять регулярный мониторинг конъюнктуры на рынке жилья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Отдавать приоритет тем мерам государственной поддержки, которые не искажают рыночную конкуренцию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электронные сервисы и документооборот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Для увеличения предложения недвижимости проводить ревизию норм, затрагивающих сферу строительства и землепользования, способных усилить конкуренцию в строительном секторе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Соблюдать баланс между устойчивостью и свободой на рынке недвижимости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087" y="3975943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Потребительская политика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081" y="4561399"/>
            <a:ext cx="1144364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Максимально раскрывать информацию об ипотечных продуктах, например, об общей «цене кредита</a:t>
            </a:r>
            <a:r>
              <a:rPr lang="ru-RU" sz="2000" dirty="0" smtClean="0"/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Осуществлять постоянный мониторинг за сектором ипотеки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087" y="5865648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085" y="6369869"/>
            <a:ext cx="1179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Повышать потребительскую финансовую грамотность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39085" y="7071916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Занятость, миграция, рынок труда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081" y="7871293"/>
            <a:ext cx="115937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Интегрировать градостроительную политику, политику занятости и </a:t>
            </a:r>
            <a:r>
              <a:rPr lang="ru-RU" sz="2000" dirty="0" smtClean="0"/>
              <a:t>транспорта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Управлять маятниковой миграцией сельского </a:t>
            </a:r>
            <a:r>
              <a:rPr lang="ru-RU" sz="2000" dirty="0" smtClean="0"/>
              <a:t>населения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Разработать единую электронную базу учета внутренней миграции</a:t>
            </a:r>
          </a:p>
        </p:txBody>
      </p:sp>
    </p:spTree>
    <p:extLst>
      <p:ext uri="{BB962C8B-B14F-4D97-AF65-F5344CB8AC3E}">
        <p14:creationId xmlns:p14="http://schemas.microsoft.com/office/powerpoint/2010/main" val="199986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373581"/>
            <a:ext cx="11793600" cy="430887"/>
          </a:xfrm>
        </p:spPr>
        <p:txBody>
          <a:bodyPr/>
          <a:lstStyle/>
          <a:p>
            <a:r>
              <a:rPr lang="ru-RU" dirty="0" smtClean="0"/>
              <a:t>Энергетика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4494" y="884311"/>
            <a:ext cx="116347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Использовать инструменты  </a:t>
            </a:r>
            <a:r>
              <a:rPr lang="ru-RU" sz="2000" dirty="0" err="1"/>
              <a:t>энергоэффективности</a:t>
            </a:r>
            <a:r>
              <a:rPr lang="ru-RU" sz="2000" dirty="0"/>
              <a:t> в </a:t>
            </a:r>
            <a:r>
              <a:rPr lang="ru-RU" sz="2000" dirty="0" smtClean="0"/>
              <a:t>ЖКХ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Повышать </a:t>
            </a:r>
            <a:r>
              <a:rPr lang="ru-RU" sz="2000" dirty="0" err="1"/>
              <a:t>энергоэффективность</a:t>
            </a:r>
            <a:r>
              <a:rPr lang="ru-RU" sz="2000" dirty="0"/>
              <a:t> социального </a:t>
            </a:r>
            <a:r>
              <a:rPr lang="ru-RU" sz="2000" dirty="0" smtClean="0"/>
              <a:t>жилья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Развивать энергосберегающую инфраструктуру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84494" y="2179838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670" y="2740281"/>
            <a:ext cx="1141635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Учитывать интересы инвесторов в рамках жилищной </a:t>
            </a:r>
            <a:r>
              <a:rPr lang="ru-RU" sz="2000" dirty="0" smtClean="0"/>
              <a:t>политики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Привлекать институциональных инвесторов в сферу </a:t>
            </a:r>
            <a:r>
              <a:rPr lang="ru-RU" sz="2000" dirty="0" smtClean="0"/>
              <a:t>ЖКХ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Проводить самооценку эффективности привлечения </a:t>
            </a:r>
            <a:r>
              <a:rPr lang="ru-RU" sz="2000" dirty="0" smtClean="0"/>
              <a:t>инвестиций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Интегрировать градостроительную политику с национальными и региональными инвестиционными </a:t>
            </a:r>
            <a:r>
              <a:rPr lang="ru-RU" sz="2000" dirty="0" smtClean="0"/>
              <a:t>программами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Создавать и поощрять механизмы взаимодействия между регионами по вопросам совместного финансирования взаимовыгодных </a:t>
            </a:r>
            <a:r>
              <a:rPr lang="ru-RU" sz="2000" dirty="0" smtClean="0"/>
              <a:t>проектов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Создавать благоприятный инвестиционный климат с целью поощрения частных инвестиций в ЖКХ и развития ГЧП в этой </a:t>
            </a:r>
            <a:r>
              <a:rPr lang="ru-RU" sz="2000" dirty="0" smtClean="0"/>
              <a:t>сфере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4494" y="6387434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Налоги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317" y="6967158"/>
            <a:ext cx="11184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Реализовывать подходы фискального федерализма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84494" y="7400444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Наука, инновации, ИКТ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0318" y="7957209"/>
            <a:ext cx="113447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Реализовать потенциал «больших данных» в </a:t>
            </a:r>
            <a:r>
              <a:rPr lang="ru-RU" sz="2000" dirty="0" smtClean="0"/>
              <a:t>ЖКХ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Реализовать потенциал «больших данных» в городской </a:t>
            </a:r>
            <a:r>
              <a:rPr lang="ru-RU" sz="2000" dirty="0" smtClean="0"/>
              <a:t>политике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Развивать инновационный потенциал моногородов</a:t>
            </a:r>
          </a:p>
        </p:txBody>
      </p:sp>
    </p:spTree>
    <p:extLst>
      <p:ext uri="{BB962C8B-B14F-4D97-AF65-F5344CB8AC3E}">
        <p14:creationId xmlns:p14="http://schemas.microsoft.com/office/powerpoint/2010/main" val="212425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373581"/>
            <a:ext cx="11793600" cy="430887"/>
          </a:xfrm>
        </p:spPr>
        <p:txBody>
          <a:bodyPr/>
          <a:lstStyle/>
          <a:p>
            <a:r>
              <a:rPr lang="ru-RU" dirty="0" smtClean="0"/>
              <a:t>Социальные вопросы и инклюзивный рост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8142" y="1091948"/>
            <a:ext cx="11593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Проводить комплексное изучение феномена </a:t>
            </a:r>
            <a:r>
              <a:rPr lang="ru-RU" sz="2000" dirty="0" smtClean="0"/>
              <a:t>бездомности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Достичь баланса прав арендаторов и </a:t>
            </a:r>
            <a:r>
              <a:rPr lang="ru-RU" sz="2000" dirty="0" smtClean="0"/>
              <a:t>арендодателей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Учитывать в градостроительной политике вопросы пространственной сегрегации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8142" y="2883680"/>
            <a:ext cx="1179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801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ru-RU" dirty="0" smtClean="0"/>
              <a:t>Статистика и аналитика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141" y="3677216"/>
            <a:ext cx="114436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Интегрировать данные по Российской Федерации в базы данных ОЭСР, содержащие статистические данные в жилищной </a:t>
            </a:r>
            <a:r>
              <a:rPr lang="ru-RU" sz="2000" dirty="0" smtClean="0"/>
              <a:t>сфере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Обеспечить регулярность и системность сбора статистических данных, характеризующих состояние жилищной сферы </a:t>
            </a:r>
            <a:r>
              <a:rPr lang="ru-RU" sz="2000" dirty="0" smtClean="0"/>
              <a:t>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Гармонизировать методики измерений и обеспечить полноту собираемых </a:t>
            </a:r>
            <a:r>
              <a:rPr lang="ru-RU" sz="2000" dirty="0" smtClean="0"/>
              <a:t>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Внедрять лучшие международные статистические </a:t>
            </a:r>
            <a:r>
              <a:rPr lang="ru-RU" sz="2000" dirty="0" smtClean="0"/>
              <a:t>практики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Измерять динамику занятости на уровне субъектов и агломераций</a:t>
            </a:r>
          </a:p>
        </p:txBody>
      </p:sp>
    </p:spTree>
    <p:extLst>
      <p:ext uri="{BB962C8B-B14F-4D97-AF65-F5344CB8AC3E}">
        <p14:creationId xmlns:p14="http://schemas.microsoft.com/office/powerpoint/2010/main" val="295217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373581"/>
            <a:ext cx="11793600" cy="430887"/>
          </a:xfrm>
        </p:spPr>
        <p:txBody>
          <a:bodyPr/>
          <a:lstStyle/>
          <a:p>
            <a:r>
              <a:rPr lang="ru-RU" dirty="0" smtClean="0"/>
              <a:t>Итоговые выводы: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848" y="1123118"/>
            <a:ext cx="117438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Сферы</a:t>
            </a:r>
            <a:r>
              <a:rPr lang="ru-RU" b="1" dirty="0"/>
              <a:t>, обладающие наибольшим потенциалом для дальнейшей гармонизации с практиками ОЭСР</a:t>
            </a:r>
            <a:r>
              <a:rPr lang="ru-RU" b="1" dirty="0" smtClean="0"/>
              <a:t>:</a:t>
            </a:r>
          </a:p>
          <a:p>
            <a:pPr algn="just"/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наука, инновации и </a:t>
            </a:r>
            <a:r>
              <a:rPr lang="ru-RU" dirty="0" smtClean="0"/>
              <a:t>ИКТ</a:t>
            </a:r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государственное </a:t>
            </a:r>
            <a:r>
              <a:rPr lang="ru-RU" dirty="0" smtClean="0"/>
              <a:t>управление</a:t>
            </a:r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занятость, миграция и рынок </a:t>
            </a:r>
            <a:r>
              <a:rPr lang="ru-RU" dirty="0" smtClean="0"/>
              <a:t>труда</a:t>
            </a:r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социальные вопросы и инклюзивный </a:t>
            </a:r>
            <a:r>
              <a:rPr lang="ru-RU" dirty="0" smtClean="0"/>
              <a:t>рост</a:t>
            </a:r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статистика и </a:t>
            </a:r>
            <a:r>
              <a:rPr lang="ru-RU" dirty="0" smtClean="0"/>
              <a:t>аналитика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dirty="0"/>
          </a:p>
          <a:p>
            <a:pPr lvl="0" algn="just"/>
            <a:r>
              <a:rPr lang="ru-RU" b="1" dirty="0" smtClean="0"/>
              <a:t>В </a:t>
            </a:r>
            <a:r>
              <a:rPr lang="ru-RU" b="1" dirty="0"/>
              <a:t>достаточной мере уже гармонизированы такие сферы как</a:t>
            </a:r>
            <a:r>
              <a:rPr lang="ru-RU" b="1" dirty="0" smtClean="0"/>
              <a:t>:</a:t>
            </a:r>
          </a:p>
          <a:p>
            <a:pPr lvl="0" algn="just"/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/>
              <a:t>региональное и городское </a:t>
            </a:r>
            <a:r>
              <a:rPr lang="ru-RU" dirty="0" smtClean="0"/>
              <a:t>развитие</a:t>
            </a:r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 smtClean="0"/>
              <a:t>энергетика</a:t>
            </a:r>
            <a:endParaRPr lang="ru-RU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dirty="0" smtClean="0"/>
              <a:t>инвестиции</a:t>
            </a:r>
            <a:endParaRPr lang="ru-RU" dirty="0"/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780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JtFRgGC0G9_0Un4xRM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Тема Office">
  <a:themeElements>
    <a:clrScheme name="АИЖК">
      <a:dk1>
        <a:srgbClr val="3E5057"/>
      </a:dk1>
      <a:lt1>
        <a:sysClr val="window" lastClr="FFFFFF"/>
      </a:lt1>
      <a:dk2>
        <a:srgbClr val="3E5057"/>
      </a:dk2>
      <a:lt2>
        <a:srgbClr val="FFFFFF"/>
      </a:lt2>
      <a:accent1>
        <a:srgbClr val="DCDEE0"/>
      </a:accent1>
      <a:accent2>
        <a:srgbClr val="A6AAA9"/>
      </a:accent2>
      <a:accent3>
        <a:srgbClr val="7F7F7F"/>
      </a:accent3>
      <a:accent4>
        <a:srgbClr val="3E5057"/>
      </a:accent4>
      <a:accent5>
        <a:srgbClr val="A6AAA9"/>
      </a:accent5>
      <a:accent6>
        <a:srgbClr val="8FC54C"/>
      </a:accent6>
      <a:hlink>
        <a:srgbClr val="8FC54C"/>
      </a:hlink>
      <a:folHlink>
        <a:srgbClr val="3E5057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AHML_4.pptx [только чтение]" id="{683D8B4C-CCED-4A32-AB74-DC63D92A5C4B}" vid="{85563BA2-75FB-4245-8164-76E951ED826E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SE_classic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Евгений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HSE_final_arial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HSE_final_arial</Template>
  <TotalTime>29850</TotalTime>
  <Words>546</Words>
  <Application>Microsoft Office PowerPoint</Application>
  <PresentationFormat>A3 (297x420 мм)</PresentationFormat>
  <Paragraphs>122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5" baseType="lpstr">
      <vt:lpstr>HSE_final_arial</vt:lpstr>
      <vt:lpstr>HSE_classic_2</vt:lpstr>
      <vt:lpstr>1_HSE_final_arial</vt:lpstr>
      <vt:lpstr>2_HSE_final_arial</vt:lpstr>
      <vt:lpstr>3_HSE_final_arial</vt:lpstr>
      <vt:lpstr>4_HSE_final_arial</vt:lpstr>
      <vt:lpstr>5_HSE_final_arial</vt:lpstr>
      <vt:lpstr>6_HSE_final_arial</vt:lpstr>
      <vt:lpstr>7_HSE_final_arial</vt:lpstr>
      <vt:lpstr>8_HSE_final_arial</vt:lpstr>
      <vt:lpstr>9_HSE_final_arial</vt:lpstr>
      <vt:lpstr>10_HSE_final_arial</vt:lpstr>
      <vt:lpstr>11_HSE_final_arial</vt:lpstr>
      <vt:lpstr>12_HSE_final_arial</vt:lpstr>
      <vt:lpstr>13_HSE_final_arial</vt:lpstr>
      <vt:lpstr>14_HSE_final_arial</vt:lpstr>
      <vt:lpstr>2_Тема Office</vt:lpstr>
      <vt:lpstr>think-cell Slide</vt:lpstr>
      <vt:lpstr>Презентация PowerPoint</vt:lpstr>
      <vt:lpstr>Рекомендации ОЭСР в сфере жилищной политики</vt:lpstr>
      <vt:lpstr>Региональное и городское развитие</vt:lpstr>
      <vt:lpstr>Конкуренция </vt:lpstr>
      <vt:lpstr>Энергетика</vt:lpstr>
      <vt:lpstr>Социальные вопросы и инклюзивный рост</vt:lpstr>
      <vt:lpstr>Итоговые выводы:</vt:lpstr>
    </vt:vector>
  </TitlesOfParts>
  <Company>НИУ ВШЭ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Агропромышленный комплекс России: от адаптационной стратегии к технологическому прорыву</dc:title>
  <dc:creator>Кузьминов Илья Филиппович</dc:creator>
  <cp:lastModifiedBy>Пользователь Windows</cp:lastModifiedBy>
  <cp:revision>2717</cp:revision>
  <cp:lastPrinted>2017-05-17T09:34:38Z</cp:lastPrinted>
  <dcterms:created xsi:type="dcterms:W3CDTF">2016-01-12T06:56:00Z</dcterms:created>
  <dcterms:modified xsi:type="dcterms:W3CDTF">2017-08-08T10:08:06Z</dcterms:modified>
</cp:coreProperties>
</file>