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heme/theme4.xml" ContentType="application/vnd.openxmlformats-officedocument.theme+xml"/>
  <Override PartName="/ppt/tags/tag15.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4" r:id="rId3"/>
  </p:sldMasterIdLst>
  <p:notesMasterIdLst>
    <p:notesMasterId r:id="rId12"/>
  </p:notesMasterIdLst>
  <p:sldIdLst>
    <p:sldId id="256" r:id="rId4"/>
    <p:sldId id="257" r:id="rId5"/>
    <p:sldId id="258" r:id="rId6"/>
    <p:sldId id="259" r:id="rId7"/>
    <p:sldId id="260" r:id="rId8"/>
    <p:sldId id="261" r:id="rId9"/>
    <p:sldId id="262" r:id="rId10"/>
    <p:sldId id="263" r:id="rId11"/>
  </p:sldIdLst>
  <p:sldSz cx="9144000" cy="6858000" type="screen4x3"/>
  <p:notesSz cx="6858000" cy="9144000"/>
  <p:defaultTextStyle>
    <a:defPPr>
      <a:defRPr lang="ru-RU"/>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84" y="-6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80D424-73DA-493C-B255-86EDE85D17BC}" type="datetimeFigureOut">
              <a:rPr lang="ru-RU" smtClean="0"/>
              <a:t>11.07.2017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A50209-83C1-4621-92CD-A13D51F49062}" type="slidenum">
              <a:rPr lang="ru-RU" smtClean="0"/>
              <a:t>‹#›</a:t>
            </a:fld>
            <a:endParaRPr lang="ru-RU"/>
          </a:p>
        </p:txBody>
      </p:sp>
    </p:spTree>
    <p:extLst>
      <p:ext uri="{BB962C8B-B14F-4D97-AF65-F5344CB8AC3E}">
        <p14:creationId xmlns:p14="http://schemas.microsoft.com/office/powerpoint/2010/main" val="3796377678"/>
      </p:ext>
    </p:extLst>
  </p:cSld>
  <p:clrMap bg1="lt1" tx1="dk1" bg2="lt2" tx2="dk2" accent1="accent1" accent2="accent2" accent3="accent3" accent4="accent4" accent5="accent5" accent6="accent6" hlink="hlink" folHlink="folHlink"/>
  <p:notesStyle>
    <a:lvl1pPr marL="0" algn="l" defTabSz="914290" rtl="0" eaLnBrk="1" latinLnBrk="0" hangingPunct="1">
      <a:defRPr sz="1200" kern="1200">
        <a:solidFill>
          <a:schemeClr val="tx1"/>
        </a:solidFill>
        <a:latin typeface="+mn-lt"/>
        <a:ea typeface="+mn-ea"/>
        <a:cs typeface="+mn-cs"/>
      </a:defRPr>
    </a:lvl1pPr>
    <a:lvl2pPr marL="457145" algn="l" defTabSz="914290" rtl="0" eaLnBrk="1" latinLnBrk="0" hangingPunct="1">
      <a:defRPr sz="1200" kern="1200">
        <a:solidFill>
          <a:schemeClr val="tx1"/>
        </a:solidFill>
        <a:latin typeface="+mn-lt"/>
        <a:ea typeface="+mn-ea"/>
        <a:cs typeface="+mn-cs"/>
      </a:defRPr>
    </a:lvl2pPr>
    <a:lvl3pPr marL="914290" algn="l" defTabSz="914290" rtl="0" eaLnBrk="1" latinLnBrk="0" hangingPunct="1">
      <a:defRPr sz="1200" kern="1200">
        <a:solidFill>
          <a:schemeClr val="tx1"/>
        </a:solidFill>
        <a:latin typeface="+mn-lt"/>
        <a:ea typeface="+mn-ea"/>
        <a:cs typeface="+mn-cs"/>
      </a:defRPr>
    </a:lvl3pPr>
    <a:lvl4pPr marL="1371435" algn="l" defTabSz="914290" rtl="0" eaLnBrk="1" latinLnBrk="0" hangingPunct="1">
      <a:defRPr sz="1200" kern="1200">
        <a:solidFill>
          <a:schemeClr val="tx1"/>
        </a:solidFill>
        <a:latin typeface="+mn-lt"/>
        <a:ea typeface="+mn-ea"/>
        <a:cs typeface="+mn-cs"/>
      </a:defRPr>
    </a:lvl4pPr>
    <a:lvl5pPr marL="1828581" algn="l" defTabSz="914290" rtl="0" eaLnBrk="1" latinLnBrk="0" hangingPunct="1">
      <a:defRPr sz="1200" kern="1200">
        <a:solidFill>
          <a:schemeClr val="tx1"/>
        </a:solidFill>
        <a:latin typeface="+mn-lt"/>
        <a:ea typeface="+mn-ea"/>
        <a:cs typeface="+mn-cs"/>
      </a:defRPr>
    </a:lvl5pPr>
    <a:lvl6pPr marL="2285726" algn="l" defTabSz="914290" rtl="0" eaLnBrk="1" latinLnBrk="0" hangingPunct="1">
      <a:defRPr sz="1200" kern="1200">
        <a:solidFill>
          <a:schemeClr val="tx1"/>
        </a:solidFill>
        <a:latin typeface="+mn-lt"/>
        <a:ea typeface="+mn-ea"/>
        <a:cs typeface="+mn-cs"/>
      </a:defRPr>
    </a:lvl6pPr>
    <a:lvl7pPr marL="2742871" algn="l" defTabSz="914290" rtl="0" eaLnBrk="1" latinLnBrk="0" hangingPunct="1">
      <a:defRPr sz="1200" kern="1200">
        <a:solidFill>
          <a:schemeClr val="tx1"/>
        </a:solidFill>
        <a:latin typeface="+mn-lt"/>
        <a:ea typeface="+mn-ea"/>
        <a:cs typeface="+mn-cs"/>
      </a:defRPr>
    </a:lvl7pPr>
    <a:lvl8pPr marL="3200016" algn="l" defTabSz="914290" rtl="0" eaLnBrk="1" latinLnBrk="0" hangingPunct="1">
      <a:defRPr sz="1200" kern="1200">
        <a:solidFill>
          <a:schemeClr val="tx1"/>
        </a:solidFill>
        <a:latin typeface="+mn-lt"/>
        <a:ea typeface="+mn-ea"/>
        <a:cs typeface="+mn-cs"/>
      </a:defRPr>
    </a:lvl8pPr>
    <a:lvl9pPr marL="3657161" algn="l" defTabSz="91429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FF26E4C-C26C-4AB6-BC3B-0231819F3ABB}" type="slidenum">
              <a:rPr lang="ru-RU" smtClean="0">
                <a:solidFill>
                  <a:prstClr val="black"/>
                </a:solidFill>
              </a:rPr>
              <a:pPr/>
              <a:t>4</a:t>
            </a:fld>
            <a:endParaRPr lang="ru-RU">
              <a:solidFill>
                <a:prstClr val="black"/>
              </a:solidFill>
            </a:endParaRPr>
          </a:p>
        </p:txBody>
      </p:sp>
    </p:spTree>
    <p:extLst>
      <p:ext uri="{BB962C8B-B14F-4D97-AF65-F5344CB8AC3E}">
        <p14:creationId xmlns:p14="http://schemas.microsoft.com/office/powerpoint/2010/main" val="1533445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xml"/><Relationship Id="rId1" Type="http://schemas.openxmlformats.org/officeDocument/2006/relationships/vmlDrawing" Target="../drawings/vmlDrawing6.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vmlDrawing" Target="../drawings/vmlDrawing8.vml"/><Relationship Id="rId6" Type="http://schemas.openxmlformats.org/officeDocument/2006/relationships/image" Target="../media/image1.emf"/><Relationship Id="rId5" Type="http://schemas.openxmlformats.org/officeDocument/2006/relationships/oleObject" Target="../embeddings/oleObject8.bin"/><Relationship Id="rId4"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5" indent="0" algn="ctr">
              <a:buNone/>
              <a:defRPr>
                <a:solidFill>
                  <a:schemeClr val="tx1">
                    <a:tint val="75000"/>
                  </a:schemeClr>
                </a:solidFill>
              </a:defRPr>
            </a:lvl2pPr>
            <a:lvl3pPr marL="914290" indent="0" algn="ctr">
              <a:buNone/>
              <a:defRPr>
                <a:solidFill>
                  <a:schemeClr val="tx1">
                    <a:tint val="75000"/>
                  </a:schemeClr>
                </a:solidFill>
              </a:defRPr>
            </a:lvl3pPr>
            <a:lvl4pPr marL="1371435" indent="0" algn="ctr">
              <a:buNone/>
              <a:defRPr>
                <a:solidFill>
                  <a:schemeClr val="tx1">
                    <a:tint val="75000"/>
                  </a:schemeClr>
                </a:solidFill>
              </a:defRPr>
            </a:lvl4pPr>
            <a:lvl5pPr marL="1828581" indent="0" algn="ctr">
              <a:buNone/>
              <a:defRPr>
                <a:solidFill>
                  <a:schemeClr val="tx1">
                    <a:tint val="75000"/>
                  </a:schemeClr>
                </a:solidFill>
              </a:defRPr>
            </a:lvl5pPr>
            <a:lvl6pPr marL="2285726" indent="0" algn="ctr">
              <a:buNone/>
              <a:defRPr>
                <a:solidFill>
                  <a:schemeClr val="tx1">
                    <a:tint val="75000"/>
                  </a:schemeClr>
                </a:solidFill>
              </a:defRPr>
            </a:lvl6pPr>
            <a:lvl7pPr marL="2742871" indent="0" algn="ctr">
              <a:buNone/>
              <a:defRPr>
                <a:solidFill>
                  <a:schemeClr val="tx1">
                    <a:tint val="75000"/>
                  </a:schemeClr>
                </a:solidFill>
              </a:defRPr>
            </a:lvl7pPr>
            <a:lvl8pPr marL="3200016" indent="0" algn="ctr">
              <a:buNone/>
              <a:defRPr>
                <a:solidFill>
                  <a:schemeClr val="tx1">
                    <a:tint val="75000"/>
                  </a:schemeClr>
                </a:solidFill>
              </a:defRPr>
            </a:lvl8pPr>
            <a:lvl9pPr marL="36571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B2304EB-AF69-41E1-BECA-6675DDCD9C57}" type="datetimeFigureOut">
              <a:rPr lang="ru-RU" smtClean="0"/>
              <a:t>11.07.2017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0FDE29-15A1-47BF-BE60-4C54D325DE97}" type="slidenum">
              <a:rPr lang="ru-RU" smtClean="0"/>
              <a:t>‹#›</a:t>
            </a:fld>
            <a:endParaRPr lang="ru-RU"/>
          </a:p>
        </p:txBody>
      </p:sp>
    </p:spTree>
    <p:extLst>
      <p:ext uri="{BB962C8B-B14F-4D97-AF65-F5344CB8AC3E}">
        <p14:creationId xmlns:p14="http://schemas.microsoft.com/office/powerpoint/2010/main" val="2243110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B2304EB-AF69-41E1-BECA-6675DDCD9C57}" type="datetimeFigureOut">
              <a:rPr lang="ru-RU" smtClean="0"/>
              <a:t>11.07.2017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0FDE29-15A1-47BF-BE60-4C54D325DE97}" type="slidenum">
              <a:rPr lang="ru-RU" smtClean="0"/>
              <a:t>‹#›</a:t>
            </a:fld>
            <a:endParaRPr lang="ru-RU"/>
          </a:p>
        </p:txBody>
      </p:sp>
    </p:spTree>
    <p:extLst>
      <p:ext uri="{BB962C8B-B14F-4D97-AF65-F5344CB8AC3E}">
        <p14:creationId xmlns:p14="http://schemas.microsoft.com/office/powerpoint/2010/main" val="2152631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B2304EB-AF69-41E1-BECA-6675DDCD9C57}" type="datetimeFigureOut">
              <a:rPr lang="ru-RU" smtClean="0"/>
              <a:t>11.07.2017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0FDE29-15A1-47BF-BE60-4C54D325DE97}" type="slidenum">
              <a:rPr lang="ru-RU" smtClean="0"/>
              <a:t>‹#›</a:t>
            </a:fld>
            <a:endParaRPr lang="ru-RU"/>
          </a:p>
        </p:txBody>
      </p:sp>
    </p:spTree>
    <p:extLst>
      <p:ext uri="{BB962C8B-B14F-4D97-AF65-F5344CB8AC3E}">
        <p14:creationId xmlns:p14="http://schemas.microsoft.com/office/powerpoint/2010/main" val="2016247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4_Title and Content">
    <p:bg>
      <p:bgPr>
        <a:solidFill>
          <a:schemeClr val="bg1"/>
        </a:solidFill>
        <a:effectLst/>
      </p:bgPr>
    </p:bg>
    <p:spTree>
      <p:nvGrpSpPr>
        <p:cNvPr id="1" name=""/>
        <p:cNvGrpSpPr/>
        <p:nvPr/>
      </p:nvGrpSpPr>
      <p:grpSpPr>
        <a:xfrm>
          <a:off x="0" y="0"/>
          <a:ext cx="0" cy="0"/>
          <a:chOff x="0" y="0"/>
          <a:chExt cx="0" cy="0"/>
        </a:xfrm>
      </p:grpSpPr>
      <p:graphicFrame>
        <p:nvGraphicFramePr>
          <p:cNvPr id="2" name="Объект 1" hidden="1"/>
          <p:cNvGraphicFramePr>
            <a:graphicFrameLocks noChangeAspect="1"/>
          </p:cNvGraphicFramePr>
          <p:nvPr userDrawn="1">
            <p:custDataLst>
              <p:tags r:id="rId2"/>
            </p:custDataLs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2050" name="think-cell Slide" r:id="rId4" imgW="229" imgH="229" progId="TCLayout.ActiveDocument.1">
                  <p:embed/>
                </p:oleObj>
              </mc:Choice>
              <mc:Fallback>
                <p:oleObj name="think-cell Slide" r:id="rId4" imgW="229" imgH="229" progId="TCLayout.ActiveDocument.1">
                  <p:embed/>
                  <p:pic>
                    <p:nvPicPr>
                      <p:cNvPr id="0" name=""/>
                      <p:cNvPicPr/>
                      <p:nvPr/>
                    </p:nvPicPr>
                    <p:blipFill>
                      <a:blip r:embed="rId5"/>
                      <a:stretch>
                        <a:fillRect/>
                      </a:stretch>
                    </p:blipFill>
                    <p:spPr>
                      <a:xfrm>
                        <a:off x="1589" y="1589"/>
                        <a:ext cx="1587" cy="1587"/>
                      </a:xfrm>
                      <a:prstGeom prst="rect">
                        <a:avLst/>
                      </a:prstGeom>
                    </p:spPr>
                  </p:pic>
                </p:oleObj>
              </mc:Fallback>
            </mc:AlternateContent>
          </a:graphicData>
        </a:graphic>
      </p:graphicFrame>
      <p:sp>
        <p:nvSpPr>
          <p:cNvPr id="9" name="object 2"/>
          <p:cNvSpPr txBox="1">
            <a:spLocks noGrp="1"/>
          </p:cNvSpPr>
          <p:nvPr>
            <p:ph type="title" hasCustomPrompt="1"/>
          </p:nvPr>
        </p:nvSpPr>
        <p:spPr>
          <a:xfrm>
            <a:off x="361506" y="1851757"/>
            <a:ext cx="8418070" cy="404085"/>
          </a:xfrm>
          <a:prstGeom prst="rect">
            <a:avLst/>
          </a:prstGeom>
        </p:spPr>
        <p:txBody>
          <a:bodyPr vert="horz" wrap="square" lIns="0" tIns="0" rIns="0" bIns="0" rtlCol="0">
            <a:spAutoFit/>
          </a:bodyPr>
          <a:lstStyle>
            <a:lvl1pPr marL="7950" marR="3180">
              <a:lnSpc>
                <a:spcPct val="101099"/>
              </a:lnSpc>
              <a:tabLst>
                <a:tab pos="1654427" algn="l"/>
              </a:tabLst>
              <a:defRPr sz="2600">
                <a:solidFill>
                  <a:schemeClr val="accent6"/>
                </a:solidFill>
                <a:latin typeface="+mj-lt"/>
              </a:defRPr>
            </a:lvl1pPr>
          </a:lstStyle>
          <a:p>
            <a:pPr marL="11132" marR="4453">
              <a:lnSpc>
                <a:spcPct val="101099"/>
              </a:lnSpc>
              <a:tabLst>
                <a:tab pos="2316476" algn="l"/>
              </a:tabLst>
            </a:pPr>
            <a:r>
              <a:rPr lang="ru-RU" sz="2600" dirty="0" smtClean="0">
                <a:latin typeface="Arial"/>
                <a:cs typeface="Arial"/>
              </a:rPr>
              <a:t>Название презентации</a:t>
            </a:r>
            <a:endParaRPr sz="2600" dirty="0">
              <a:latin typeface="Arial"/>
              <a:cs typeface="Arial"/>
            </a:endParaRPr>
          </a:p>
        </p:txBody>
      </p:sp>
      <p:pic>
        <p:nvPicPr>
          <p:cNvPr id="8" name="Изображение 14" descr="1_Визитная карточка-04.png"/>
          <p:cNvPicPr>
            <a:picLocks noChangeAspect="1"/>
          </p:cNvPicPr>
          <p:nvPr userDrawn="1"/>
        </p:nvPicPr>
        <p:blipFill rotWithShape="1">
          <a:blip r:embed="rId6" cstate="print">
            <a:extLst>
              <a:ext uri="{28A0092B-C50C-407E-A947-70E740481C1C}">
                <a14:useLocalDpi xmlns:a14="http://schemas.microsoft.com/office/drawing/2010/main" val="0"/>
              </a:ext>
            </a:extLst>
          </a:blip>
          <a:srcRect r="47518"/>
          <a:stretch/>
        </p:blipFill>
        <p:spPr>
          <a:xfrm>
            <a:off x="8225285" y="504899"/>
            <a:ext cx="554292" cy="546271"/>
          </a:xfrm>
          <a:prstGeom prst="rect">
            <a:avLst/>
          </a:prstGeom>
        </p:spPr>
      </p:pic>
      <p:grpSp>
        <p:nvGrpSpPr>
          <p:cNvPr id="5" name="Группа 4"/>
          <p:cNvGrpSpPr/>
          <p:nvPr userDrawn="1"/>
        </p:nvGrpSpPr>
        <p:grpSpPr>
          <a:xfrm>
            <a:off x="361507" y="1198826"/>
            <a:ext cx="8420988" cy="4460369"/>
            <a:chOff x="361506" y="1198816"/>
            <a:chExt cx="8420988" cy="4460369"/>
          </a:xfrm>
        </p:grpSpPr>
        <p:cxnSp>
          <p:nvCxnSpPr>
            <p:cNvPr id="3" name="Прямая соединительная линия 2"/>
            <p:cNvCxnSpPr/>
            <p:nvPr userDrawn="1"/>
          </p:nvCxnSpPr>
          <p:spPr>
            <a:xfrm>
              <a:off x="361506" y="1198816"/>
              <a:ext cx="8420988" cy="0"/>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userDrawn="1"/>
          </p:nvCxnSpPr>
          <p:spPr>
            <a:xfrm>
              <a:off x="361506" y="5659185"/>
              <a:ext cx="8420988" cy="0"/>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3"/>
          <p:cNvSpPr>
            <a:spLocks noGrp="1" noChangeArrowheads="1"/>
          </p:cNvSpPr>
          <p:nvPr userDrawn="1">
            <p:ph type="subTitle" idx="1" hasCustomPrompt="1"/>
          </p:nvPr>
        </p:nvSpPr>
        <p:spPr>
          <a:xfrm>
            <a:off x="361515" y="3711302"/>
            <a:ext cx="8418071" cy="246221"/>
          </a:xfrm>
          <a:prstGeom prst="rect">
            <a:avLst/>
          </a:prstGeom>
        </p:spPr>
        <p:txBody>
          <a:bodyPr wrap="square" lIns="0" tIns="0" rIns="0" bIns="0">
            <a:spAutoFit/>
          </a:bodyPr>
          <a:lstStyle>
            <a:lvl1pPr marL="0" indent="0">
              <a:buNone/>
              <a:defRPr sz="1600" baseline="0">
                <a:solidFill>
                  <a:schemeClr val="tx1"/>
                </a:solidFill>
              </a:defRPr>
            </a:lvl1pPr>
          </a:lstStyle>
          <a:p>
            <a:pPr lvl="0"/>
            <a:r>
              <a:rPr lang="ru-RU" altLang="zh-CN" noProof="0" dirty="0" smtClean="0"/>
              <a:t>Адресат презентации, дата</a:t>
            </a:r>
          </a:p>
        </p:txBody>
      </p:sp>
    </p:spTree>
    <p:extLst>
      <p:ext uri="{BB962C8B-B14F-4D97-AF65-F5344CB8AC3E}">
        <p14:creationId xmlns:p14="http://schemas.microsoft.com/office/powerpoint/2010/main" val="214068726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graphicFrame>
        <p:nvGraphicFramePr>
          <p:cNvPr id="2" name="Объект 1" hidden="1"/>
          <p:cNvGraphicFramePr>
            <a:graphicFrameLocks noChangeAspect="1"/>
          </p:cNvGraphicFramePr>
          <p:nvPr userDrawn="1">
            <p:custDataLst>
              <p:tags r:id="rId2"/>
            </p:custDataLst>
            <p:extLst>
              <p:ext uri="{D42A27DB-BD31-4B8C-83A1-F6EECF244321}">
                <p14:modId xmlns:p14="http://schemas.microsoft.com/office/powerpoint/2010/main" val="3008592403"/>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3074" name="think-cell Slide" r:id="rId5" imgW="229" imgH="229" progId="TCLayout.ActiveDocument.1">
                  <p:embed/>
                </p:oleObj>
              </mc:Choice>
              <mc:Fallback>
                <p:oleObj name="think-cell Slide" r:id="rId5" imgW="229" imgH="229" progId="TCLayout.ActiveDocument.1">
                  <p:embed/>
                  <p:pic>
                    <p:nvPicPr>
                      <p:cNvPr id="0" name=""/>
                      <p:cNvPicPr/>
                      <p:nvPr/>
                    </p:nvPicPr>
                    <p:blipFill>
                      <a:blip r:embed="rId6"/>
                      <a:stretch>
                        <a:fillRect/>
                      </a:stretch>
                    </p:blipFill>
                    <p:spPr>
                      <a:xfrm>
                        <a:off x="1589" y="1589"/>
                        <a:ext cx="1587" cy="1587"/>
                      </a:xfrm>
                      <a:prstGeom prst="rect">
                        <a:avLst/>
                      </a:prstGeom>
                    </p:spPr>
                  </p:pic>
                </p:oleObj>
              </mc:Fallback>
            </mc:AlternateContent>
          </a:graphicData>
        </a:graphic>
      </p:graphicFrame>
      <p:sp>
        <p:nvSpPr>
          <p:cNvPr id="7" name="Текст 3"/>
          <p:cNvSpPr>
            <a:spLocks noGrp="1"/>
          </p:cNvSpPr>
          <p:nvPr>
            <p:ph type="body" sz="quarter" idx="12" hasCustomPrompt="1"/>
          </p:nvPr>
        </p:nvSpPr>
        <p:spPr>
          <a:xfrm>
            <a:off x="360000" y="6607613"/>
            <a:ext cx="8136000" cy="142896"/>
          </a:xfrm>
          <a:prstGeom prst="rect">
            <a:avLst/>
          </a:prstGeom>
        </p:spPr>
        <p:txBody>
          <a:bodyPr wrap="square" lIns="0" tIns="0" rIns="0" bIns="0" anchor="ctr" anchorCtr="0">
            <a:spAutoFit/>
          </a:bodyPr>
          <a:lstStyle>
            <a:lvl1pPr marL="0" indent="0" algn="l">
              <a:buNone/>
              <a:defRPr sz="900">
                <a:latin typeface="Tahoma" panose="020B0604030504040204" pitchFamily="34" charset="0"/>
                <a:ea typeface="Tahoma" panose="020B0604030504040204" pitchFamily="34" charset="0"/>
                <a:cs typeface="Tahoma" panose="020B0604030504040204" pitchFamily="34" charset="0"/>
                <a:sym typeface="Tahoma" panose="020B0604030504040204" pitchFamily="34" charset="0"/>
              </a:defRPr>
            </a:lvl1pPr>
          </a:lstStyle>
          <a:p>
            <a:pPr lvl="0"/>
            <a:r>
              <a:rPr lang="ru-RU" dirty="0" smtClean="0"/>
              <a:t>Источники:</a:t>
            </a:r>
            <a:endParaRPr lang="ru-RU" dirty="0"/>
          </a:p>
        </p:txBody>
      </p:sp>
      <p:sp>
        <p:nvSpPr>
          <p:cNvPr id="8" name="Текст 3"/>
          <p:cNvSpPr>
            <a:spLocks noGrp="1"/>
          </p:cNvSpPr>
          <p:nvPr>
            <p:ph type="body" sz="quarter" idx="13" hasCustomPrompt="1"/>
          </p:nvPr>
        </p:nvSpPr>
        <p:spPr>
          <a:xfrm>
            <a:off x="360000" y="6415438"/>
            <a:ext cx="8136000" cy="142896"/>
          </a:xfrm>
          <a:prstGeom prst="rect">
            <a:avLst/>
          </a:prstGeom>
        </p:spPr>
        <p:txBody>
          <a:bodyPr wrap="square" lIns="0" tIns="0" rIns="0" bIns="0" anchor="b" anchorCtr="0">
            <a:spAutoFit/>
          </a:bodyPr>
          <a:lstStyle>
            <a:lvl1pPr marL="0" indent="0" algn="l">
              <a:buNone/>
              <a:defRPr sz="900" baseline="0">
                <a:latin typeface="Tahoma" panose="020B0604030504040204" pitchFamily="34" charset="0"/>
                <a:ea typeface="Tahoma" panose="020B0604030504040204" pitchFamily="34" charset="0"/>
                <a:cs typeface="Tahoma" panose="020B0604030504040204" pitchFamily="34" charset="0"/>
                <a:sym typeface="Tahoma" panose="020B0604030504040204" pitchFamily="34" charset="0"/>
              </a:defRPr>
            </a:lvl1pPr>
          </a:lstStyle>
          <a:p>
            <a:pPr lvl="0"/>
            <a:r>
              <a:rPr lang="ru-RU" dirty="0" smtClean="0"/>
              <a:t>1 Сноска</a:t>
            </a:r>
            <a:endParaRPr lang="ru-RU" dirty="0"/>
          </a:p>
        </p:txBody>
      </p:sp>
      <p:sp>
        <p:nvSpPr>
          <p:cNvPr id="10" name="McK 2. Slide Title"/>
          <p:cNvSpPr>
            <a:spLocks noGrp="1" noChangeArrowheads="1"/>
          </p:cNvSpPr>
          <p:nvPr>
            <p:ph type="title"/>
            <p:custDataLst>
              <p:tags r:id="rId3"/>
            </p:custDataLst>
          </p:nvPr>
        </p:nvSpPr>
        <p:spPr bwMode="auto">
          <a:xfrm>
            <a:off x="360000" y="266853"/>
            <a:ext cx="8424000" cy="32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a:solidFill>
                  <a:schemeClr val="accent6"/>
                </a:solidFill>
                <a:latin typeface="Tahoma" panose="020B0604030504040204" pitchFamily="34" charset="0"/>
                <a:sym typeface="Tahoma" panose="020B0604030504040204" pitchFamily="34" charset="0"/>
              </a:defRPr>
            </a:lvl1pPr>
          </a:lstStyle>
          <a:p>
            <a:pPr marL="0" lvl="0" defTabSz="456650" hangingPunct="0">
              <a:lnSpc>
                <a:spcPts val="2500"/>
              </a:lnSpc>
            </a:pPr>
            <a:r>
              <a:rPr lang="ru-RU" altLang="zh-CN" dirty="0" smtClean="0"/>
              <a:t>Образец заголовка</a:t>
            </a:r>
            <a:endParaRPr lang="en-US" altLang="zh-CN" dirty="0" smtClean="0"/>
          </a:p>
        </p:txBody>
      </p:sp>
    </p:spTree>
    <p:extLst>
      <p:ext uri="{BB962C8B-B14F-4D97-AF65-F5344CB8AC3E}">
        <p14:creationId xmlns:p14="http://schemas.microsoft.com/office/powerpoint/2010/main" val="300577086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spTree>
      <p:nvGrpSpPr>
        <p:cNvPr id="1" name=""/>
        <p:cNvGrpSpPr/>
        <p:nvPr/>
      </p:nvGrpSpPr>
      <p:grpSpPr>
        <a:xfrm>
          <a:off x="0" y="0"/>
          <a:ext cx="0" cy="0"/>
          <a:chOff x="0" y="0"/>
          <a:chExt cx="0" cy="0"/>
        </a:xfrm>
      </p:grpSpPr>
      <p:graphicFrame>
        <p:nvGraphicFramePr>
          <p:cNvPr id="2" name="Объект 1" hidden="1"/>
          <p:cNvGraphicFramePr>
            <a:graphicFrameLocks noChangeAspect="1"/>
          </p:cNvGraphicFramePr>
          <p:nvPr userDrawn="1">
            <p:custDataLst>
              <p:tags r:id="rId2"/>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4098" name="think-cell Slide" r:id="rId5" imgW="229" imgH="229" progId="TCLayout.ActiveDocument.1">
                  <p:embed/>
                </p:oleObj>
              </mc:Choice>
              <mc:Fallback>
                <p:oleObj name="think-cell Slide" r:id="rId5" imgW="229" imgH="229" progId="TCLayout.ActiveDocument.1">
                  <p:embed/>
                  <p:pic>
                    <p:nvPicPr>
                      <p:cNvPr id="0" name=""/>
                      <p:cNvPicPr/>
                      <p:nvPr/>
                    </p:nvPicPr>
                    <p:blipFill>
                      <a:blip r:embed="rId6"/>
                      <a:stretch>
                        <a:fillRect/>
                      </a:stretch>
                    </p:blipFill>
                    <p:spPr>
                      <a:xfrm>
                        <a:off x="1589" y="1589"/>
                        <a:ext cx="1587" cy="1587"/>
                      </a:xfrm>
                      <a:prstGeom prst="rect">
                        <a:avLst/>
                      </a:prstGeom>
                    </p:spPr>
                  </p:pic>
                </p:oleObj>
              </mc:Fallback>
            </mc:AlternateContent>
          </a:graphicData>
        </a:graphic>
      </p:graphicFrame>
      <p:sp>
        <p:nvSpPr>
          <p:cNvPr id="10" name="McK 2. Slide Title"/>
          <p:cNvSpPr>
            <a:spLocks noGrp="1" noChangeArrowheads="1"/>
          </p:cNvSpPr>
          <p:nvPr>
            <p:ph type="title"/>
            <p:custDataLst>
              <p:tags r:id="rId3"/>
            </p:custDataLst>
          </p:nvPr>
        </p:nvSpPr>
        <p:spPr bwMode="auto">
          <a:xfrm>
            <a:off x="360000" y="266853"/>
            <a:ext cx="8424000" cy="32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a:solidFill>
                  <a:schemeClr val="accent6"/>
                </a:solidFill>
                <a:latin typeface="Tahoma" panose="020B0604030504040204" pitchFamily="34" charset="0"/>
                <a:sym typeface="Tahoma" panose="020B0604030504040204" pitchFamily="34" charset="0"/>
              </a:defRPr>
            </a:lvl1pPr>
          </a:lstStyle>
          <a:p>
            <a:pPr marL="0" lvl="0" defTabSz="456650" hangingPunct="0">
              <a:lnSpc>
                <a:spcPts val="2500"/>
              </a:lnSpc>
            </a:pPr>
            <a:r>
              <a:rPr lang="ru-RU" altLang="zh-CN" dirty="0" smtClean="0"/>
              <a:t>Образец заголовка</a:t>
            </a:r>
            <a:endParaRPr lang="en-US" altLang="zh-CN" dirty="0" smtClean="0"/>
          </a:p>
        </p:txBody>
      </p:sp>
    </p:spTree>
    <p:extLst>
      <p:ext uri="{BB962C8B-B14F-4D97-AF65-F5344CB8AC3E}">
        <p14:creationId xmlns:p14="http://schemas.microsoft.com/office/powerpoint/2010/main" val="338312292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4_Title and Content">
    <p:bg>
      <p:bgPr>
        <a:solidFill>
          <a:schemeClr val="bg1"/>
        </a:solidFill>
        <a:effectLst/>
      </p:bgPr>
    </p:bg>
    <p:spTree>
      <p:nvGrpSpPr>
        <p:cNvPr id="1" name=""/>
        <p:cNvGrpSpPr/>
        <p:nvPr/>
      </p:nvGrpSpPr>
      <p:grpSpPr>
        <a:xfrm>
          <a:off x="0" y="0"/>
          <a:ext cx="0" cy="0"/>
          <a:chOff x="0" y="0"/>
          <a:chExt cx="0" cy="0"/>
        </a:xfrm>
      </p:grpSpPr>
      <p:graphicFrame>
        <p:nvGraphicFramePr>
          <p:cNvPr id="2" name="Объект 1" hidden="1"/>
          <p:cNvGraphicFramePr>
            <a:graphicFrameLocks noChangeAspect="1"/>
          </p:cNvGraphicFramePr>
          <p:nvPr userDrawn="1">
            <p:custDataLst>
              <p:tags r:id="rId2"/>
            </p:custDataLs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6146" name="think-cell Slide" r:id="rId4" imgW="229" imgH="229" progId="TCLayout.ActiveDocument.1">
                  <p:embed/>
                </p:oleObj>
              </mc:Choice>
              <mc:Fallback>
                <p:oleObj name="think-cell Slide" r:id="rId4" imgW="229" imgH="229" progId="TCLayout.ActiveDocument.1">
                  <p:embed/>
                  <p:pic>
                    <p:nvPicPr>
                      <p:cNvPr id="0" name=""/>
                      <p:cNvPicPr/>
                      <p:nvPr/>
                    </p:nvPicPr>
                    <p:blipFill>
                      <a:blip r:embed="rId5"/>
                      <a:stretch>
                        <a:fillRect/>
                      </a:stretch>
                    </p:blipFill>
                    <p:spPr>
                      <a:xfrm>
                        <a:off x="1589" y="1589"/>
                        <a:ext cx="1587" cy="1587"/>
                      </a:xfrm>
                      <a:prstGeom prst="rect">
                        <a:avLst/>
                      </a:prstGeom>
                    </p:spPr>
                  </p:pic>
                </p:oleObj>
              </mc:Fallback>
            </mc:AlternateContent>
          </a:graphicData>
        </a:graphic>
      </p:graphicFrame>
      <p:sp>
        <p:nvSpPr>
          <p:cNvPr id="9" name="object 2"/>
          <p:cNvSpPr txBox="1">
            <a:spLocks noGrp="1"/>
          </p:cNvSpPr>
          <p:nvPr>
            <p:ph type="title" hasCustomPrompt="1"/>
          </p:nvPr>
        </p:nvSpPr>
        <p:spPr>
          <a:xfrm>
            <a:off x="361506" y="1851757"/>
            <a:ext cx="8418070" cy="404085"/>
          </a:xfrm>
          <a:prstGeom prst="rect">
            <a:avLst/>
          </a:prstGeom>
        </p:spPr>
        <p:txBody>
          <a:bodyPr vert="horz" wrap="square" lIns="0" tIns="0" rIns="0" bIns="0" rtlCol="0">
            <a:spAutoFit/>
          </a:bodyPr>
          <a:lstStyle>
            <a:lvl1pPr marL="7950" marR="3180">
              <a:lnSpc>
                <a:spcPct val="101099"/>
              </a:lnSpc>
              <a:tabLst>
                <a:tab pos="1654427" algn="l"/>
              </a:tabLst>
              <a:defRPr sz="2600">
                <a:solidFill>
                  <a:schemeClr val="accent6"/>
                </a:solidFill>
                <a:latin typeface="+mj-lt"/>
              </a:defRPr>
            </a:lvl1pPr>
          </a:lstStyle>
          <a:p>
            <a:pPr marL="11132" marR="4453">
              <a:lnSpc>
                <a:spcPct val="101099"/>
              </a:lnSpc>
              <a:tabLst>
                <a:tab pos="2316476" algn="l"/>
              </a:tabLst>
            </a:pPr>
            <a:r>
              <a:rPr lang="ru-RU" sz="2600" dirty="0" smtClean="0">
                <a:latin typeface="Arial"/>
                <a:cs typeface="Arial"/>
              </a:rPr>
              <a:t>Название презентации</a:t>
            </a:r>
            <a:endParaRPr sz="2600" dirty="0">
              <a:latin typeface="Arial"/>
              <a:cs typeface="Arial"/>
            </a:endParaRPr>
          </a:p>
        </p:txBody>
      </p:sp>
      <p:pic>
        <p:nvPicPr>
          <p:cNvPr id="8" name="Изображение 14" descr="1_Визитная карточка-04.png"/>
          <p:cNvPicPr>
            <a:picLocks noChangeAspect="1"/>
          </p:cNvPicPr>
          <p:nvPr userDrawn="1"/>
        </p:nvPicPr>
        <p:blipFill rotWithShape="1">
          <a:blip r:embed="rId6" cstate="print">
            <a:extLst>
              <a:ext uri="{28A0092B-C50C-407E-A947-70E740481C1C}">
                <a14:useLocalDpi xmlns:a14="http://schemas.microsoft.com/office/drawing/2010/main" val="0"/>
              </a:ext>
            </a:extLst>
          </a:blip>
          <a:srcRect r="47518"/>
          <a:stretch/>
        </p:blipFill>
        <p:spPr>
          <a:xfrm>
            <a:off x="8225285" y="504899"/>
            <a:ext cx="554292" cy="546271"/>
          </a:xfrm>
          <a:prstGeom prst="rect">
            <a:avLst/>
          </a:prstGeom>
        </p:spPr>
      </p:pic>
      <p:grpSp>
        <p:nvGrpSpPr>
          <p:cNvPr id="5" name="Группа 4"/>
          <p:cNvGrpSpPr/>
          <p:nvPr userDrawn="1"/>
        </p:nvGrpSpPr>
        <p:grpSpPr>
          <a:xfrm>
            <a:off x="361507" y="1198826"/>
            <a:ext cx="8420988" cy="4460369"/>
            <a:chOff x="361506" y="1198816"/>
            <a:chExt cx="8420988" cy="4460369"/>
          </a:xfrm>
        </p:grpSpPr>
        <p:cxnSp>
          <p:nvCxnSpPr>
            <p:cNvPr id="3" name="Прямая соединительная линия 2"/>
            <p:cNvCxnSpPr/>
            <p:nvPr userDrawn="1"/>
          </p:nvCxnSpPr>
          <p:spPr>
            <a:xfrm>
              <a:off x="361506" y="1198816"/>
              <a:ext cx="8420988" cy="0"/>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userDrawn="1"/>
          </p:nvCxnSpPr>
          <p:spPr>
            <a:xfrm>
              <a:off x="361506" y="5659185"/>
              <a:ext cx="8420988" cy="0"/>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3"/>
          <p:cNvSpPr>
            <a:spLocks noGrp="1" noChangeArrowheads="1"/>
          </p:cNvSpPr>
          <p:nvPr userDrawn="1">
            <p:ph type="subTitle" idx="1" hasCustomPrompt="1"/>
          </p:nvPr>
        </p:nvSpPr>
        <p:spPr>
          <a:xfrm>
            <a:off x="361515" y="3711302"/>
            <a:ext cx="8418071" cy="246221"/>
          </a:xfrm>
          <a:prstGeom prst="rect">
            <a:avLst/>
          </a:prstGeom>
        </p:spPr>
        <p:txBody>
          <a:bodyPr wrap="square" lIns="0" tIns="0" rIns="0" bIns="0">
            <a:spAutoFit/>
          </a:bodyPr>
          <a:lstStyle>
            <a:lvl1pPr marL="0" indent="0">
              <a:buNone/>
              <a:defRPr sz="1600" baseline="0">
                <a:solidFill>
                  <a:schemeClr val="tx1"/>
                </a:solidFill>
              </a:defRPr>
            </a:lvl1pPr>
          </a:lstStyle>
          <a:p>
            <a:pPr lvl="0"/>
            <a:r>
              <a:rPr lang="ru-RU" altLang="zh-CN" noProof="0" dirty="0" smtClean="0"/>
              <a:t>Адресат презентации, дата</a:t>
            </a:r>
          </a:p>
        </p:txBody>
      </p:sp>
    </p:spTree>
    <p:extLst>
      <p:ext uri="{BB962C8B-B14F-4D97-AF65-F5344CB8AC3E}">
        <p14:creationId xmlns:p14="http://schemas.microsoft.com/office/powerpoint/2010/main" val="294464519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graphicFrame>
        <p:nvGraphicFramePr>
          <p:cNvPr id="2" name="Объект 1" hidden="1"/>
          <p:cNvGraphicFramePr>
            <a:graphicFrameLocks noChangeAspect="1"/>
          </p:cNvGraphicFramePr>
          <p:nvPr userDrawn="1">
            <p:custDataLst>
              <p:tags r:id="rId2"/>
            </p:custDataLst>
            <p:extLst>
              <p:ext uri="{D42A27DB-BD31-4B8C-83A1-F6EECF244321}">
                <p14:modId xmlns:p14="http://schemas.microsoft.com/office/powerpoint/2010/main" val="2518940095"/>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7170" name="think-cell Slide" r:id="rId5" imgW="229" imgH="229" progId="TCLayout.ActiveDocument.1">
                  <p:embed/>
                </p:oleObj>
              </mc:Choice>
              <mc:Fallback>
                <p:oleObj name="think-cell Slide" r:id="rId5" imgW="229" imgH="229" progId="TCLayout.ActiveDocument.1">
                  <p:embed/>
                  <p:pic>
                    <p:nvPicPr>
                      <p:cNvPr id="0" name=""/>
                      <p:cNvPicPr/>
                      <p:nvPr/>
                    </p:nvPicPr>
                    <p:blipFill>
                      <a:blip r:embed="rId6"/>
                      <a:stretch>
                        <a:fillRect/>
                      </a:stretch>
                    </p:blipFill>
                    <p:spPr>
                      <a:xfrm>
                        <a:off x="1589" y="1589"/>
                        <a:ext cx="1587" cy="1587"/>
                      </a:xfrm>
                      <a:prstGeom prst="rect">
                        <a:avLst/>
                      </a:prstGeom>
                    </p:spPr>
                  </p:pic>
                </p:oleObj>
              </mc:Fallback>
            </mc:AlternateContent>
          </a:graphicData>
        </a:graphic>
      </p:graphicFrame>
      <p:sp>
        <p:nvSpPr>
          <p:cNvPr id="7" name="Текст 3"/>
          <p:cNvSpPr>
            <a:spLocks noGrp="1"/>
          </p:cNvSpPr>
          <p:nvPr>
            <p:ph type="body" sz="quarter" idx="12" hasCustomPrompt="1"/>
          </p:nvPr>
        </p:nvSpPr>
        <p:spPr>
          <a:xfrm>
            <a:off x="360000" y="6607613"/>
            <a:ext cx="8136000" cy="142896"/>
          </a:xfrm>
          <a:prstGeom prst="rect">
            <a:avLst/>
          </a:prstGeom>
        </p:spPr>
        <p:txBody>
          <a:bodyPr wrap="square" lIns="0" tIns="0" rIns="0" bIns="0" anchor="ctr" anchorCtr="0">
            <a:spAutoFit/>
          </a:bodyPr>
          <a:lstStyle>
            <a:lvl1pPr marL="0" indent="0" algn="l">
              <a:buNone/>
              <a:defRPr sz="900">
                <a:latin typeface="Tahoma" panose="020B0604030504040204" pitchFamily="34" charset="0"/>
                <a:ea typeface="Tahoma" panose="020B0604030504040204" pitchFamily="34" charset="0"/>
                <a:cs typeface="Tahoma" panose="020B0604030504040204" pitchFamily="34" charset="0"/>
                <a:sym typeface="Tahoma" panose="020B0604030504040204" pitchFamily="34" charset="0"/>
              </a:defRPr>
            </a:lvl1pPr>
          </a:lstStyle>
          <a:p>
            <a:pPr lvl="0"/>
            <a:r>
              <a:rPr lang="ru-RU" dirty="0" smtClean="0"/>
              <a:t>Источники:</a:t>
            </a:r>
            <a:endParaRPr lang="ru-RU" dirty="0"/>
          </a:p>
        </p:txBody>
      </p:sp>
      <p:sp>
        <p:nvSpPr>
          <p:cNvPr id="8" name="Текст 3"/>
          <p:cNvSpPr>
            <a:spLocks noGrp="1"/>
          </p:cNvSpPr>
          <p:nvPr>
            <p:ph type="body" sz="quarter" idx="13" hasCustomPrompt="1"/>
          </p:nvPr>
        </p:nvSpPr>
        <p:spPr>
          <a:xfrm>
            <a:off x="360000" y="6415438"/>
            <a:ext cx="8136000" cy="142896"/>
          </a:xfrm>
          <a:prstGeom prst="rect">
            <a:avLst/>
          </a:prstGeom>
        </p:spPr>
        <p:txBody>
          <a:bodyPr wrap="square" lIns="0" tIns="0" rIns="0" bIns="0" anchor="b" anchorCtr="0">
            <a:spAutoFit/>
          </a:bodyPr>
          <a:lstStyle>
            <a:lvl1pPr marL="0" indent="0" algn="l">
              <a:buNone/>
              <a:defRPr sz="900" baseline="0">
                <a:latin typeface="Tahoma" panose="020B0604030504040204" pitchFamily="34" charset="0"/>
                <a:ea typeface="Tahoma" panose="020B0604030504040204" pitchFamily="34" charset="0"/>
                <a:cs typeface="Tahoma" panose="020B0604030504040204" pitchFamily="34" charset="0"/>
                <a:sym typeface="Tahoma" panose="020B0604030504040204" pitchFamily="34" charset="0"/>
              </a:defRPr>
            </a:lvl1pPr>
          </a:lstStyle>
          <a:p>
            <a:pPr lvl="0"/>
            <a:r>
              <a:rPr lang="ru-RU" dirty="0" smtClean="0"/>
              <a:t>1 Сноска</a:t>
            </a:r>
            <a:endParaRPr lang="ru-RU" dirty="0"/>
          </a:p>
        </p:txBody>
      </p:sp>
      <p:sp>
        <p:nvSpPr>
          <p:cNvPr id="10" name="McK 2. Slide Title"/>
          <p:cNvSpPr>
            <a:spLocks noGrp="1" noChangeArrowheads="1"/>
          </p:cNvSpPr>
          <p:nvPr>
            <p:ph type="title"/>
            <p:custDataLst>
              <p:tags r:id="rId3"/>
            </p:custDataLst>
          </p:nvPr>
        </p:nvSpPr>
        <p:spPr bwMode="auto">
          <a:xfrm>
            <a:off x="360000" y="266853"/>
            <a:ext cx="8424000" cy="32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a:solidFill>
                  <a:schemeClr val="accent6"/>
                </a:solidFill>
                <a:latin typeface="Tahoma" panose="020B0604030504040204" pitchFamily="34" charset="0"/>
                <a:sym typeface="Tahoma" panose="020B0604030504040204" pitchFamily="34" charset="0"/>
              </a:defRPr>
            </a:lvl1pPr>
          </a:lstStyle>
          <a:p>
            <a:pPr marL="0" lvl="0" defTabSz="456650" hangingPunct="0">
              <a:lnSpc>
                <a:spcPts val="2500"/>
              </a:lnSpc>
            </a:pPr>
            <a:r>
              <a:rPr lang="ru-RU" altLang="zh-CN" dirty="0" smtClean="0"/>
              <a:t>Образец заголовка</a:t>
            </a:r>
            <a:endParaRPr lang="en-US" altLang="zh-CN" dirty="0" smtClean="0"/>
          </a:p>
        </p:txBody>
      </p:sp>
    </p:spTree>
    <p:extLst>
      <p:ext uri="{BB962C8B-B14F-4D97-AF65-F5344CB8AC3E}">
        <p14:creationId xmlns:p14="http://schemas.microsoft.com/office/powerpoint/2010/main" val="375554067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spTree>
      <p:nvGrpSpPr>
        <p:cNvPr id="1" name=""/>
        <p:cNvGrpSpPr/>
        <p:nvPr/>
      </p:nvGrpSpPr>
      <p:grpSpPr>
        <a:xfrm>
          <a:off x="0" y="0"/>
          <a:ext cx="0" cy="0"/>
          <a:chOff x="0" y="0"/>
          <a:chExt cx="0" cy="0"/>
        </a:xfrm>
      </p:grpSpPr>
      <p:graphicFrame>
        <p:nvGraphicFramePr>
          <p:cNvPr id="2" name="Объект 1" hidden="1"/>
          <p:cNvGraphicFramePr>
            <a:graphicFrameLocks noChangeAspect="1"/>
          </p:cNvGraphicFramePr>
          <p:nvPr userDrawn="1">
            <p:custDataLst>
              <p:tags r:id="rId2"/>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8194" name="think-cell Slide" r:id="rId5" imgW="229" imgH="229" progId="TCLayout.ActiveDocument.1">
                  <p:embed/>
                </p:oleObj>
              </mc:Choice>
              <mc:Fallback>
                <p:oleObj name="think-cell Slide" r:id="rId5" imgW="229" imgH="229" progId="TCLayout.ActiveDocument.1">
                  <p:embed/>
                  <p:pic>
                    <p:nvPicPr>
                      <p:cNvPr id="0" name=""/>
                      <p:cNvPicPr/>
                      <p:nvPr/>
                    </p:nvPicPr>
                    <p:blipFill>
                      <a:blip r:embed="rId6"/>
                      <a:stretch>
                        <a:fillRect/>
                      </a:stretch>
                    </p:blipFill>
                    <p:spPr>
                      <a:xfrm>
                        <a:off x="1589" y="1589"/>
                        <a:ext cx="1587" cy="1587"/>
                      </a:xfrm>
                      <a:prstGeom prst="rect">
                        <a:avLst/>
                      </a:prstGeom>
                    </p:spPr>
                  </p:pic>
                </p:oleObj>
              </mc:Fallback>
            </mc:AlternateContent>
          </a:graphicData>
        </a:graphic>
      </p:graphicFrame>
      <p:sp>
        <p:nvSpPr>
          <p:cNvPr id="10" name="McK 2. Slide Title"/>
          <p:cNvSpPr>
            <a:spLocks noGrp="1" noChangeArrowheads="1"/>
          </p:cNvSpPr>
          <p:nvPr>
            <p:ph type="title"/>
            <p:custDataLst>
              <p:tags r:id="rId3"/>
            </p:custDataLst>
          </p:nvPr>
        </p:nvSpPr>
        <p:spPr bwMode="auto">
          <a:xfrm>
            <a:off x="360000" y="266853"/>
            <a:ext cx="8424000" cy="32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a:solidFill>
                  <a:schemeClr val="accent6"/>
                </a:solidFill>
                <a:latin typeface="Tahoma" panose="020B0604030504040204" pitchFamily="34" charset="0"/>
                <a:sym typeface="Tahoma" panose="020B0604030504040204" pitchFamily="34" charset="0"/>
              </a:defRPr>
            </a:lvl1pPr>
          </a:lstStyle>
          <a:p>
            <a:pPr marL="0" lvl="0" defTabSz="456650" hangingPunct="0">
              <a:lnSpc>
                <a:spcPts val="2500"/>
              </a:lnSpc>
            </a:pPr>
            <a:r>
              <a:rPr lang="ru-RU" altLang="zh-CN" dirty="0" smtClean="0"/>
              <a:t>Образец заголовка</a:t>
            </a:r>
            <a:endParaRPr lang="en-US" altLang="zh-CN" dirty="0" smtClean="0"/>
          </a:p>
        </p:txBody>
      </p:sp>
    </p:spTree>
    <p:extLst>
      <p:ext uri="{BB962C8B-B14F-4D97-AF65-F5344CB8AC3E}">
        <p14:creationId xmlns:p14="http://schemas.microsoft.com/office/powerpoint/2010/main" val="23268623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B2304EB-AF69-41E1-BECA-6675DDCD9C57}" type="datetimeFigureOut">
              <a:rPr lang="ru-RU" smtClean="0"/>
              <a:t>11.07.2017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0FDE29-15A1-47BF-BE60-4C54D325DE97}" type="slidenum">
              <a:rPr lang="ru-RU" smtClean="0"/>
              <a:t>‹#›</a:t>
            </a:fld>
            <a:endParaRPr lang="ru-RU"/>
          </a:p>
        </p:txBody>
      </p:sp>
    </p:spTree>
    <p:extLst>
      <p:ext uri="{BB962C8B-B14F-4D97-AF65-F5344CB8AC3E}">
        <p14:creationId xmlns:p14="http://schemas.microsoft.com/office/powerpoint/2010/main" val="91536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1"/>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45" indent="0">
              <a:buNone/>
              <a:defRPr sz="1800">
                <a:solidFill>
                  <a:schemeClr val="tx1">
                    <a:tint val="75000"/>
                  </a:schemeClr>
                </a:solidFill>
              </a:defRPr>
            </a:lvl2pPr>
            <a:lvl3pPr marL="914290" indent="0">
              <a:buNone/>
              <a:defRPr sz="1600">
                <a:solidFill>
                  <a:schemeClr val="tx1">
                    <a:tint val="75000"/>
                  </a:schemeClr>
                </a:solidFill>
              </a:defRPr>
            </a:lvl3pPr>
            <a:lvl4pPr marL="1371435" indent="0">
              <a:buNone/>
              <a:defRPr sz="1400">
                <a:solidFill>
                  <a:schemeClr val="tx1">
                    <a:tint val="75000"/>
                  </a:schemeClr>
                </a:solidFill>
              </a:defRPr>
            </a:lvl4pPr>
            <a:lvl5pPr marL="1828581" indent="0">
              <a:buNone/>
              <a:defRPr sz="1400">
                <a:solidFill>
                  <a:schemeClr val="tx1">
                    <a:tint val="75000"/>
                  </a:schemeClr>
                </a:solidFill>
              </a:defRPr>
            </a:lvl5pPr>
            <a:lvl6pPr marL="2285726" indent="0">
              <a:buNone/>
              <a:defRPr sz="1400">
                <a:solidFill>
                  <a:schemeClr val="tx1">
                    <a:tint val="75000"/>
                  </a:schemeClr>
                </a:solidFill>
              </a:defRPr>
            </a:lvl6pPr>
            <a:lvl7pPr marL="2742871" indent="0">
              <a:buNone/>
              <a:defRPr sz="1400">
                <a:solidFill>
                  <a:schemeClr val="tx1">
                    <a:tint val="75000"/>
                  </a:schemeClr>
                </a:solidFill>
              </a:defRPr>
            </a:lvl7pPr>
            <a:lvl8pPr marL="3200016" indent="0">
              <a:buNone/>
              <a:defRPr sz="1400">
                <a:solidFill>
                  <a:schemeClr val="tx1">
                    <a:tint val="75000"/>
                  </a:schemeClr>
                </a:solidFill>
              </a:defRPr>
            </a:lvl8pPr>
            <a:lvl9pPr marL="3657161"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B2304EB-AF69-41E1-BECA-6675DDCD9C57}" type="datetimeFigureOut">
              <a:rPr lang="ru-RU" smtClean="0"/>
              <a:t>11.07.2017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0FDE29-15A1-47BF-BE60-4C54D325DE97}" type="slidenum">
              <a:rPr lang="ru-RU" smtClean="0"/>
              <a:t>‹#›</a:t>
            </a:fld>
            <a:endParaRPr lang="ru-RU"/>
          </a:p>
        </p:txBody>
      </p:sp>
    </p:spTree>
    <p:extLst>
      <p:ext uri="{BB962C8B-B14F-4D97-AF65-F5344CB8AC3E}">
        <p14:creationId xmlns:p14="http://schemas.microsoft.com/office/powerpoint/2010/main" val="2597888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B2304EB-AF69-41E1-BECA-6675DDCD9C57}" type="datetimeFigureOut">
              <a:rPr lang="ru-RU" smtClean="0"/>
              <a:t>11.07.2017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E0FDE29-15A1-47BF-BE60-4C54D325DE97}" type="slidenum">
              <a:rPr lang="ru-RU" smtClean="0"/>
              <a:t>‹#›</a:t>
            </a:fld>
            <a:endParaRPr lang="ru-RU"/>
          </a:p>
        </p:txBody>
      </p:sp>
    </p:spTree>
    <p:extLst>
      <p:ext uri="{BB962C8B-B14F-4D97-AF65-F5344CB8AC3E}">
        <p14:creationId xmlns:p14="http://schemas.microsoft.com/office/powerpoint/2010/main" val="271065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B2304EB-AF69-41E1-BECA-6675DDCD9C57}" type="datetimeFigureOut">
              <a:rPr lang="ru-RU" smtClean="0"/>
              <a:t>11.07.2017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E0FDE29-15A1-47BF-BE60-4C54D325DE97}" type="slidenum">
              <a:rPr lang="ru-RU" smtClean="0"/>
              <a:t>‹#›</a:t>
            </a:fld>
            <a:endParaRPr lang="ru-RU"/>
          </a:p>
        </p:txBody>
      </p:sp>
    </p:spTree>
    <p:extLst>
      <p:ext uri="{BB962C8B-B14F-4D97-AF65-F5344CB8AC3E}">
        <p14:creationId xmlns:p14="http://schemas.microsoft.com/office/powerpoint/2010/main" val="4044713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B2304EB-AF69-41E1-BECA-6675DDCD9C57}" type="datetimeFigureOut">
              <a:rPr lang="ru-RU" smtClean="0"/>
              <a:t>11.07.2017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E0FDE29-15A1-47BF-BE60-4C54D325DE97}" type="slidenum">
              <a:rPr lang="ru-RU" smtClean="0"/>
              <a:t>‹#›</a:t>
            </a:fld>
            <a:endParaRPr lang="ru-RU"/>
          </a:p>
        </p:txBody>
      </p:sp>
    </p:spTree>
    <p:extLst>
      <p:ext uri="{BB962C8B-B14F-4D97-AF65-F5344CB8AC3E}">
        <p14:creationId xmlns:p14="http://schemas.microsoft.com/office/powerpoint/2010/main" val="3000525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B2304EB-AF69-41E1-BECA-6675DDCD9C57}" type="datetimeFigureOut">
              <a:rPr lang="ru-RU" smtClean="0"/>
              <a:t>11.07.2017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E0FDE29-15A1-47BF-BE60-4C54D325DE97}" type="slidenum">
              <a:rPr lang="ru-RU" smtClean="0"/>
              <a:t>‹#›</a:t>
            </a:fld>
            <a:endParaRPr lang="ru-RU"/>
          </a:p>
        </p:txBody>
      </p:sp>
    </p:spTree>
    <p:extLst>
      <p:ext uri="{BB962C8B-B14F-4D97-AF65-F5344CB8AC3E}">
        <p14:creationId xmlns:p14="http://schemas.microsoft.com/office/powerpoint/2010/main" val="1739305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1"/>
            <a:ext cx="3008313" cy="4691063"/>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B2304EB-AF69-41E1-BECA-6675DDCD9C57}" type="datetimeFigureOut">
              <a:rPr lang="ru-RU" smtClean="0"/>
              <a:t>11.07.2017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E0FDE29-15A1-47BF-BE60-4C54D325DE97}" type="slidenum">
              <a:rPr lang="ru-RU" smtClean="0"/>
              <a:t>‹#›</a:t>
            </a:fld>
            <a:endParaRPr lang="ru-RU"/>
          </a:p>
        </p:txBody>
      </p:sp>
    </p:spTree>
    <p:extLst>
      <p:ext uri="{BB962C8B-B14F-4D97-AF65-F5344CB8AC3E}">
        <p14:creationId xmlns:p14="http://schemas.microsoft.com/office/powerpoint/2010/main" val="3301735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145" indent="0">
              <a:buNone/>
              <a:defRPr sz="2800"/>
            </a:lvl2pPr>
            <a:lvl3pPr marL="914290" indent="0">
              <a:buNone/>
              <a:defRPr sz="2400"/>
            </a:lvl3pPr>
            <a:lvl4pPr marL="1371435" indent="0">
              <a:buNone/>
              <a:defRPr sz="2000"/>
            </a:lvl4pPr>
            <a:lvl5pPr marL="1828581" indent="0">
              <a:buNone/>
              <a:defRPr sz="2000"/>
            </a:lvl5pPr>
            <a:lvl6pPr marL="2285726" indent="0">
              <a:buNone/>
              <a:defRPr sz="2000"/>
            </a:lvl6pPr>
            <a:lvl7pPr marL="2742871" indent="0">
              <a:buNone/>
              <a:defRPr sz="2000"/>
            </a:lvl7pPr>
            <a:lvl8pPr marL="3200016" indent="0">
              <a:buNone/>
              <a:defRPr sz="2000"/>
            </a:lvl8pPr>
            <a:lvl9pPr marL="3657161"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B2304EB-AF69-41E1-BECA-6675DDCD9C57}" type="datetimeFigureOut">
              <a:rPr lang="ru-RU" smtClean="0"/>
              <a:t>11.07.2017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E0FDE29-15A1-47BF-BE60-4C54D325DE97}" type="slidenum">
              <a:rPr lang="ru-RU" smtClean="0"/>
              <a:t>‹#›</a:t>
            </a:fld>
            <a:endParaRPr lang="ru-RU"/>
          </a:p>
        </p:txBody>
      </p:sp>
    </p:spTree>
    <p:extLst>
      <p:ext uri="{BB962C8B-B14F-4D97-AF65-F5344CB8AC3E}">
        <p14:creationId xmlns:p14="http://schemas.microsoft.com/office/powerpoint/2010/main" val="3832027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14.xml"/><Relationship Id="rId7" Type="http://schemas.openxmlformats.org/officeDocument/2006/relationships/tags" Target="../tags/tag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ags" Target="../tags/tag1.xml"/><Relationship Id="rId5" Type="http://schemas.openxmlformats.org/officeDocument/2006/relationships/vmlDrawing" Target="../drawings/vmlDrawing1.vml"/><Relationship Id="rId4" Type="http://schemas.openxmlformats.org/officeDocument/2006/relationships/theme" Target="../theme/theme2.xml"/><Relationship Id="rId9"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slideLayout" Target="../slideLayouts/slideLayout17.xml"/><Relationship Id="rId7" Type="http://schemas.openxmlformats.org/officeDocument/2006/relationships/tags" Target="../tags/tag9.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tags" Target="../tags/tag8.xml"/><Relationship Id="rId5" Type="http://schemas.openxmlformats.org/officeDocument/2006/relationships/vmlDrawing" Target="../drawings/vmlDrawing5.vml"/><Relationship Id="rId4" Type="http://schemas.openxmlformats.org/officeDocument/2006/relationships/theme" Target="../theme/theme3.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29" tIns="45715" rIns="91429" bIns="4571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1"/>
            <a:ext cx="8229600" cy="4525963"/>
          </a:xfrm>
          <a:prstGeom prst="rect">
            <a:avLst/>
          </a:prstGeom>
        </p:spPr>
        <p:txBody>
          <a:bodyPr vert="horz" lIns="91429" tIns="45715" rIns="91429" bIns="4571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1"/>
            <a:ext cx="2133600" cy="365125"/>
          </a:xfrm>
          <a:prstGeom prst="rect">
            <a:avLst/>
          </a:prstGeom>
        </p:spPr>
        <p:txBody>
          <a:bodyPr vert="horz" lIns="91429" tIns="45715" rIns="91429" bIns="45715" rtlCol="0" anchor="ctr"/>
          <a:lstStyle>
            <a:lvl1pPr algn="l">
              <a:defRPr sz="1200">
                <a:solidFill>
                  <a:schemeClr val="tx1">
                    <a:tint val="75000"/>
                  </a:schemeClr>
                </a:solidFill>
              </a:defRPr>
            </a:lvl1pPr>
          </a:lstStyle>
          <a:p>
            <a:fld id="{8B2304EB-AF69-41E1-BECA-6675DDCD9C57}" type="datetimeFigureOut">
              <a:rPr lang="ru-RU" smtClean="0"/>
              <a:t>11.07.2017</a:t>
            </a:fld>
            <a:endParaRPr lang="ru-RU"/>
          </a:p>
        </p:txBody>
      </p:sp>
      <p:sp>
        <p:nvSpPr>
          <p:cNvPr id="5" name="Нижний колонтитул 4"/>
          <p:cNvSpPr>
            <a:spLocks noGrp="1"/>
          </p:cNvSpPr>
          <p:nvPr>
            <p:ph type="ftr" sz="quarter" idx="3"/>
          </p:nvPr>
        </p:nvSpPr>
        <p:spPr>
          <a:xfrm>
            <a:off x="3124200" y="6356351"/>
            <a:ext cx="2895600" cy="365125"/>
          </a:xfrm>
          <a:prstGeom prst="rect">
            <a:avLst/>
          </a:prstGeom>
        </p:spPr>
        <p:txBody>
          <a:bodyPr vert="horz" lIns="91429" tIns="45715" rIns="91429" bIns="45715"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1"/>
            <a:ext cx="2133600" cy="365125"/>
          </a:xfrm>
          <a:prstGeom prst="rect">
            <a:avLst/>
          </a:prstGeom>
        </p:spPr>
        <p:txBody>
          <a:bodyPr vert="horz" lIns="91429" tIns="45715" rIns="91429" bIns="45715" rtlCol="0" anchor="ctr"/>
          <a:lstStyle>
            <a:lvl1pPr algn="r">
              <a:defRPr sz="1200">
                <a:solidFill>
                  <a:schemeClr val="tx1">
                    <a:tint val="75000"/>
                  </a:schemeClr>
                </a:solidFill>
              </a:defRPr>
            </a:lvl1pPr>
          </a:lstStyle>
          <a:p>
            <a:fld id="{1E0FDE29-15A1-47BF-BE60-4C54D325DE97}" type="slidenum">
              <a:rPr lang="ru-RU" smtClean="0"/>
              <a:t>‹#›</a:t>
            </a:fld>
            <a:endParaRPr lang="ru-RU"/>
          </a:p>
        </p:txBody>
      </p:sp>
    </p:spTree>
    <p:extLst>
      <p:ext uri="{BB962C8B-B14F-4D97-AF65-F5344CB8AC3E}">
        <p14:creationId xmlns:p14="http://schemas.microsoft.com/office/powerpoint/2010/main" val="3083076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90" rtl="0" eaLnBrk="1" latinLnBrk="0" hangingPunct="1">
        <a:spcBef>
          <a:spcPct val="0"/>
        </a:spcBef>
        <a:buNone/>
        <a:defRPr sz="4400" kern="1200">
          <a:solidFill>
            <a:schemeClr val="tx1"/>
          </a:solidFill>
          <a:latin typeface="+mj-lt"/>
          <a:ea typeface="+mj-ea"/>
          <a:cs typeface="+mj-cs"/>
        </a:defRPr>
      </a:lvl1pPr>
    </p:titleStyle>
    <p:bodyStyle>
      <a:lvl1pPr marL="342859" indent="-342859" algn="l" defTabSz="91429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61" indent="-285716" algn="l" defTabSz="91429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863" indent="-228573" algn="l" defTabSz="9142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08"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153"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298"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443"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589"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734"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Объект 1" hidden="1"/>
          <p:cNvGraphicFramePr>
            <a:graphicFrameLocks noChangeAspect="1"/>
          </p:cNvGraphicFramePr>
          <p:nvPr userDrawn="1">
            <p:custDataLst>
              <p:tags r:id="rId6"/>
            </p:custDataLst>
            <p:extLst>
              <p:ext uri="{D42A27DB-BD31-4B8C-83A1-F6EECF244321}">
                <p14:modId xmlns:p14="http://schemas.microsoft.com/office/powerpoint/2010/main" val="1095921633"/>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1026" name="think-cell Slide" r:id="rId8" imgW="229" imgH="229" progId="TCLayout.ActiveDocument.1">
                  <p:embed/>
                </p:oleObj>
              </mc:Choice>
              <mc:Fallback>
                <p:oleObj name="think-cell Slide" r:id="rId8" imgW="229" imgH="229" progId="TCLayout.ActiveDocument.1">
                  <p:embed/>
                  <p:pic>
                    <p:nvPicPr>
                      <p:cNvPr id="0" name=""/>
                      <p:cNvPicPr/>
                      <p:nvPr/>
                    </p:nvPicPr>
                    <p:blipFill>
                      <a:blip r:embed="rId9"/>
                      <a:stretch>
                        <a:fillRect/>
                      </a:stretch>
                    </p:blipFill>
                    <p:spPr>
                      <a:xfrm>
                        <a:off x="1589" y="1589"/>
                        <a:ext cx="1587" cy="1587"/>
                      </a:xfrm>
                      <a:prstGeom prst="rect">
                        <a:avLst/>
                      </a:prstGeom>
                    </p:spPr>
                  </p:pic>
                </p:oleObj>
              </mc:Fallback>
            </mc:AlternateContent>
          </a:graphicData>
        </a:graphic>
      </p:graphicFrame>
      <p:sp>
        <p:nvSpPr>
          <p:cNvPr id="9" name="McK 2. Slide Title"/>
          <p:cNvSpPr>
            <a:spLocks noGrp="1" noChangeArrowheads="1"/>
          </p:cNvSpPr>
          <p:nvPr>
            <p:ph type="title"/>
            <p:custDataLst>
              <p:tags r:id="rId7"/>
            </p:custDataLst>
          </p:nvPr>
        </p:nvSpPr>
        <p:spPr bwMode="auto">
          <a:xfrm>
            <a:off x="360000" y="266853"/>
            <a:ext cx="8424000" cy="32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0" lvl="0" defTabSz="456650" hangingPunct="0">
              <a:lnSpc>
                <a:spcPts val="2500"/>
              </a:lnSpc>
            </a:pPr>
            <a:r>
              <a:rPr lang="ru-RU" altLang="zh-CN" dirty="0" smtClean="0"/>
              <a:t>Образец заголовка</a:t>
            </a:r>
            <a:endParaRPr lang="en-US" altLang="zh-CN" dirty="0" smtClean="0"/>
          </a:p>
        </p:txBody>
      </p:sp>
      <p:sp>
        <p:nvSpPr>
          <p:cNvPr id="6" name="Shape 233"/>
          <p:cNvSpPr>
            <a:spLocks noChangeArrowheads="1"/>
          </p:cNvSpPr>
          <p:nvPr userDrawn="1"/>
        </p:nvSpPr>
        <p:spPr bwMode="auto">
          <a:xfrm>
            <a:off x="8754110" y="6608528"/>
            <a:ext cx="288000" cy="141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400000"/>
                <a:headEnd/>
                <a:tailEnd/>
              </a14:hiddenLine>
            </a:ext>
          </a:extLst>
        </p:spPr>
        <p:txBody>
          <a:bodyPr wrap="square" lIns="0" tIns="0" rIns="0" bIns="0" anchor="ctr">
            <a:spAutoFit/>
          </a:bodyPr>
          <a:lstStyle>
            <a:lvl1pPr algn="ctr" defTabSz="457200" eaLnBrk="0" hangingPunct="0">
              <a:defRPr sz="2000">
                <a:solidFill>
                  <a:srgbClr val="000000"/>
                </a:solidFill>
                <a:latin typeface="Helvetica Light"/>
                <a:ea typeface="Helvetica Light"/>
                <a:cs typeface="Helvetica Light"/>
                <a:sym typeface="Helvetica Light"/>
              </a:defRPr>
            </a:lvl1pPr>
            <a:lvl2pPr marL="742950" indent="-285750" algn="ctr" defTabSz="457200" eaLnBrk="0" hangingPunct="0">
              <a:defRPr sz="2000">
                <a:solidFill>
                  <a:srgbClr val="000000"/>
                </a:solidFill>
                <a:latin typeface="Helvetica Light"/>
                <a:ea typeface="Helvetica Light"/>
                <a:cs typeface="Helvetica Light"/>
                <a:sym typeface="Helvetica Light"/>
              </a:defRPr>
            </a:lvl2pPr>
            <a:lvl3pPr marL="1143000" indent="-228600" algn="ctr" defTabSz="457200" eaLnBrk="0" hangingPunct="0">
              <a:defRPr sz="2000">
                <a:solidFill>
                  <a:srgbClr val="000000"/>
                </a:solidFill>
                <a:latin typeface="Helvetica Light"/>
                <a:ea typeface="Helvetica Light"/>
                <a:cs typeface="Helvetica Light"/>
                <a:sym typeface="Helvetica Light"/>
              </a:defRPr>
            </a:lvl3pPr>
            <a:lvl4pPr marL="1600200" indent="-228600" algn="ctr" defTabSz="457200" eaLnBrk="0" hangingPunct="0">
              <a:defRPr sz="2000">
                <a:solidFill>
                  <a:srgbClr val="000000"/>
                </a:solidFill>
                <a:latin typeface="Helvetica Light"/>
                <a:ea typeface="Helvetica Light"/>
                <a:cs typeface="Helvetica Light"/>
                <a:sym typeface="Helvetica Light"/>
              </a:defRPr>
            </a:lvl4pPr>
            <a:lvl5pPr marL="2057400" indent="-228600" algn="ctr" defTabSz="457200" eaLnBrk="0" hangingPunct="0">
              <a:defRPr sz="2000">
                <a:solidFill>
                  <a:srgbClr val="000000"/>
                </a:solidFill>
                <a:latin typeface="Helvetica Light"/>
                <a:ea typeface="Helvetica Light"/>
                <a:cs typeface="Helvetica Light"/>
                <a:sym typeface="Helvetica Light"/>
              </a:defRPr>
            </a:lvl5pPr>
            <a:lvl6pPr marL="2514600" indent="-228600" algn="ctr" defTabSz="457200" eaLnBrk="0" fontAlgn="base" hangingPunct="0">
              <a:spcBef>
                <a:spcPct val="0"/>
              </a:spcBef>
              <a:spcAft>
                <a:spcPct val="0"/>
              </a:spcAft>
              <a:defRPr sz="2000">
                <a:solidFill>
                  <a:srgbClr val="000000"/>
                </a:solidFill>
                <a:latin typeface="Helvetica Light"/>
                <a:ea typeface="Helvetica Light"/>
                <a:cs typeface="Helvetica Light"/>
                <a:sym typeface="Helvetica Light"/>
              </a:defRPr>
            </a:lvl6pPr>
            <a:lvl7pPr marL="2971800" indent="-228600" algn="ctr" defTabSz="457200" eaLnBrk="0" fontAlgn="base" hangingPunct="0">
              <a:spcBef>
                <a:spcPct val="0"/>
              </a:spcBef>
              <a:spcAft>
                <a:spcPct val="0"/>
              </a:spcAft>
              <a:defRPr sz="2000">
                <a:solidFill>
                  <a:srgbClr val="000000"/>
                </a:solidFill>
                <a:latin typeface="Helvetica Light"/>
                <a:ea typeface="Helvetica Light"/>
                <a:cs typeface="Helvetica Light"/>
                <a:sym typeface="Helvetica Light"/>
              </a:defRPr>
            </a:lvl7pPr>
            <a:lvl8pPr marL="3429000" indent="-228600" algn="ctr" defTabSz="457200" eaLnBrk="0" fontAlgn="base" hangingPunct="0">
              <a:spcBef>
                <a:spcPct val="0"/>
              </a:spcBef>
              <a:spcAft>
                <a:spcPct val="0"/>
              </a:spcAft>
              <a:defRPr sz="2000">
                <a:solidFill>
                  <a:srgbClr val="000000"/>
                </a:solidFill>
                <a:latin typeface="Helvetica Light"/>
                <a:ea typeface="Helvetica Light"/>
                <a:cs typeface="Helvetica Light"/>
                <a:sym typeface="Helvetica Light"/>
              </a:defRPr>
            </a:lvl8pPr>
            <a:lvl9pPr marL="3886200" indent="-228600" algn="ctr" defTabSz="457200" eaLnBrk="0" fontAlgn="base" hangingPunct="0">
              <a:spcBef>
                <a:spcPct val="0"/>
              </a:spcBef>
              <a:spcAft>
                <a:spcPct val="0"/>
              </a:spcAft>
              <a:defRPr sz="2000">
                <a:solidFill>
                  <a:srgbClr val="000000"/>
                </a:solidFill>
                <a:latin typeface="Helvetica Light"/>
                <a:ea typeface="Helvetica Light"/>
                <a:cs typeface="Helvetica Light"/>
                <a:sym typeface="Helvetica Light"/>
              </a:defRPr>
            </a:lvl9pPr>
          </a:lstStyle>
          <a:p>
            <a:pPr eaLnBrk="1">
              <a:lnSpc>
                <a:spcPts val="1050"/>
              </a:lnSpc>
            </a:pPr>
            <a:fld id="{9341A735-39CE-4E30-A45B-8F69B017A70B}" type="slidenum">
              <a:rPr lang="ru-RU" altLang="ru-RU" sz="900" b="1">
                <a:solidFill>
                  <a:srgbClr val="8FC54C"/>
                </a:solidFill>
                <a:latin typeface="Tahoma" panose="020B0604030504040204" pitchFamily="34" charset="0"/>
                <a:ea typeface="Tahoma" panose="020B0604030504040204" pitchFamily="34" charset="0"/>
                <a:cs typeface="Tahoma" panose="020B0604030504040204" pitchFamily="34" charset="0"/>
                <a:sym typeface="Tahoma" panose="020B0604030504040204" pitchFamily="34" charset="0"/>
              </a:rPr>
              <a:pPr eaLnBrk="1">
                <a:lnSpc>
                  <a:spcPts val="1050"/>
                </a:lnSpc>
              </a:pPr>
              <a:t>‹#›</a:t>
            </a:fld>
            <a:r>
              <a:rPr lang="ru-RU" altLang="ru-RU" sz="900" b="1" dirty="0">
                <a:solidFill>
                  <a:srgbClr val="8FC54C"/>
                </a:solidFill>
                <a:latin typeface="Tahoma" panose="020B0604030504040204" pitchFamily="34" charset="0"/>
                <a:ea typeface="Tahoma" panose="020B0604030504040204" pitchFamily="34" charset="0"/>
                <a:cs typeface="Tahoma" panose="020B0604030504040204" pitchFamily="34" charset="0"/>
                <a:sym typeface="Tahoma" panose="020B0604030504040204" pitchFamily="34" charset="0"/>
              </a:rPr>
              <a:t>￼</a:t>
            </a:r>
          </a:p>
        </p:txBody>
      </p:sp>
    </p:spTree>
    <p:extLst>
      <p:ext uri="{BB962C8B-B14F-4D97-AF65-F5344CB8AC3E}">
        <p14:creationId xmlns:p14="http://schemas.microsoft.com/office/powerpoint/2010/main" val="22190597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dt="0"/>
  <p:txStyles>
    <p:titleStyle>
      <a:lvl1pPr algn="l" defTabSz="913300" rtl="0" eaLnBrk="1" latinLnBrk="0" hangingPunct="1">
        <a:lnSpc>
          <a:spcPct val="100000"/>
        </a:lnSpc>
        <a:spcBef>
          <a:spcPct val="0"/>
        </a:spcBef>
        <a:buNone/>
        <a:defRPr sz="2000" b="1" kern="1200">
          <a:solidFill>
            <a:schemeClr val="tx1"/>
          </a:solidFill>
          <a:latin typeface="Tahoma" panose="020B0604030504040204" pitchFamily="34" charset="0"/>
          <a:ea typeface="Tahoma" panose="020B0604030504040204" pitchFamily="34" charset="0"/>
          <a:cs typeface="Tahoma" panose="020B0604030504040204" pitchFamily="34" charset="0"/>
          <a:sym typeface="Tahoma" panose="020B0604030504040204" pitchFamily="34" charset="0"/>
        </a:defRPr>
      </a:lvl1pPr>
    </p:titleStyle>
    <p:bodyStyle>
      <a:lvl1pPr marL="342490" indent="-342490" algn="l" defTabSz="9133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060" indent="-285401" algn="l" defTabSz="9133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1630" indent="-228325" algn="l" defTabSz="9133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8280" indent="-228325" algn="l" defTabSz="9133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4931" indent="-228325" algn="l" defTabSz="9133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1583" indent="-228325" algn="l" defTabSz="9133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8234" indent="-228325" algn="l" defTabSz="9133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4888" indent="-228325" algn="l" defTabSz="9133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1540" indent="-228325" algn="l" defTabSz="9133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3300" rtl="0" eaLnBrk="1" latinLnBrk="0" hangingPunct="1">
        <a:defRPr sz="1800" kern="1200">
          <a:solidFill>
            <a:schemeClr val="tx1"/>
          </a:solidFill>
          <a:latin typeface="+mn-lt"/>
          <a:ea typeface="+mn-ea"/>
          <a:cs typeface="+mn-cs"/>
        </a:defRPr>
      </a:lvl1pPr>
      <a:lvl2pPr marL="456650" algn="l" defTabSz="913300" rtl="0" eaLnBrk="1" latinLnBrk="0" hangingPunct="1">
        <a:defRPr sz="1800" kern="1200">
          <a:solidFill>
            <a:schemeClr val="tx1"/>
          </a:solidFill>
          <a:latin typeface="+mn-lt"/>
          <a:ea typeface="+mn-ea"/>
          <a:cs typeface="+mn-cs"/>
        </a:defRPr>
      </a:lvl2pPr>
      <a:lvl3pPr marL="913300" algn="l" defTabSz="913300" rtl="0" eaLnBrk="1" latinLnBrk="0" hangingPunct="1">
        <a:defRPr sz="1800" kern="1200">
          <a:solidFill>
            <a:schemeClr val="tx1"/>
          </a:solidFill>
          <a:latin typeface="+mn-lt"/>
          <a:ea typeface="+mn-ea"/>
          <a:cs typeface="+mn-cs"/>
        </a:defRPr>
      </a:lvl3pPr>
      <a:lvl4pPr marL="1369951" algn="l" defTabSz="913300" rtl="0" eaLnBrk="1" latinLnBrk="0" hangingPunct="1">
        <a:defRPr sz="1800" kern="1200">
          <a:solidFill>
            <a:schemeClr val="tx1"/>
          </a:solidFill>
          <a:latin typeface="+mn-lt"/>
          <a:ea typeface="+mn-ea"/>
          <a:cs typeface="+mn-cs"/>
        </a:defRPr>
      </a:lvl4pPr>
      <a:lvl5pPr marL="1826601" algn="l" defTabSz="913300" rtl="0" eaLnBrk="1" latinLnBrk="0" hangingPunct="1">
        <a:defRPr sz="1800" kern="1200">
          <a:solidFill>
            <a:schemeClr val="tx1"/>
          </a:solidFill>
          <a:latin typeface="+mn-lt"/>
          <a:ea typeface="+mn-ea"/>
          <a:cs typeface="+mn-cs"/>
        </a:defRPr>
      </a:lvl5pPr>
      <a:lvl6pPr marL="2283257" algn="l" defTabSz="913300" rtl="0" eaLnBrk="1" latinLnBrk="0" hangingPunct="1">
        <a:defRPr sz="1800" kern="1200">
          <a:solidFill>
            <a:schemeClr val="tx1"/>
          </a:solidFill>
          <a:latin typeface="+mn-lt"/>
          <a:ea typeface="+mn-ea"/>
          <a:cs typeface="+mn-cs"/>
        </a:defRPr>
      </a:lvl6pPr>
      <a:lvl7pPr marL="2739910" algn="l" defTabSz="913300" rtl="0" eaLnBrk="1" latinLnBrk="0" hangingPunct="1">
        <a:defRPr sz="1800" kern="1200">
          <a:solidFill>
            <a:schemeClr val="tx1"/>
          </a:solidFill>
          <a:latin typeface="+mn-lt"/>
          <a:ea typeface="+mn-ea"/>
          <a:cs typeface="+mn-cs"/>
        </a:defRPr>
      </a:lvl7pPr>
      <a:lvl8pPr marL="3196561" algn="l" defTabSz="913300" rtl="0" eaLnBrk="1" latinLnBrk="0" hangingPunct="1">
        <a:defRPr sz="1800" kern="1200">
          <a:solidFill>
            <a:schemeClr val="tx1"/>
          </a:solidFill>
          <a:latin typeface="+mn-lt"/>
          <a:ea typeface="+mn-ea"/>
          <a:cs typeface="+mn-cs"/>
        </a:defRPr>
      </a:lvl8pPr>
      <a:lvl9pPr marL="3653214" algn="l" defTabSz="9133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Объект 1" hidden="1"/>
          <p:cNvGraphicFramePr>
            <a:graphicFrameLocks noChangeAspect="1"/>
          </p:cNvGraphicFramePr>
          <p:nvPr userDrawn="1">
            <p:custDataLst>
              <p:tags r:id="rId6"/>
            </p:custDataLst>
            <p:extLst>
              <p:ext uri="{D42A27DB-BD31-4B8C-83A1-F6EECF244321}">
                <p14:modId xmlns:p14="http://schemas.microsoft.com/office/powerpoint/2010/main" val="3688023376"/>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5122" name="think-cell Slide" r:id="rId8" imgW="229" imgH="229" progId="TCLayout.ActiveDocument.1">
                  <p:embed/>
                </p:oleObj>
              </mc:Choice>
              <mc:Fallback>
                <p:oleObj name="think-cell Slide" r:id="rId8" imgW="229" imgH="229" progId="TCLayout.ActiveDocument.1">
                  <p:embed/>
                  <p:pic>
                    <p:nvPicPr>
                      <p:cNvPr id="0" name=""/>
                      <p:cNvPicPr/>
                      <p:nvPr/>
                    </p:nvPicPr>
                    <p:blipFill>
                      <a:blip r:embed="rId9"/>
                      <a:stretch>
                        <a:fillRect/>
                      </a:stretch>
                    </p:blipFill>
                    <p:spPr>
                      <a:xfrm>
                        <a:off x="1589" y="1589"/>
                        <a:ext cx="1587" cy="1587"/>
                      </a:xfrm>
                      <a:prstGeom prst="rect">
                        <a:avLst/>
                      </a:prstGeom>
                    </p:spPr>
                  </p:pic>
                </p:oleObj>
              </mc:Fallback>
            </mc:AlternateContent>
          </a:graphicData>
        </a:graphic>
      </p:graphicFrame>
      <p:sp>
        <p:nvSpPr>
          <p:cNvPr id="9" name="McK 2. Slide Title"/>
          <p:cNvSpPr>
            <a:spLocks noGrp="1" noChangeArrowheads="1"/>
          </p:cNvSpPr>
          <p:nvPr>
            <p:ph type="title"/>
            <p:custDataLst>
              <p:tags r:id="rId7"/>
            </p:custDataLst>
          </p:nvPr>
        </p:nvSpPr>
        <p:spPr bwMode="auto">
          <a:xfrm>
            <a:off x="360000" y="266853"/>
            <a:ext cx="8424000" cy="32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0" lvl="0" defTabSz="456650" hangingPunct="0">
              <a:lnSpc>
                <a:spcPts val="2500"/>
              </a:lnSpc>
            </a:pPr>
            <a:r>
              <a:rPr lang="ru-RU" altLang="zh-CN" dirty="0" smtClean="0"/>
              <a:t>Образец заголовка</a:t>
            </a:r>
            <a:endParaRPr lang="en-US" altLang="zh-CN" dirty="0" smtClean="0"/>
          </a:p>
        </p:txBody>
      </p:sp>
      <p:sp>
        <p:nvSpPr>
          <p:cNvPr id="6" name="Shape 233"/>
          <p:cNvSpPr>
            <a:spLocks noChangeArrowheads="1"/>
          </p:cNvSpPr>
          <p:nvPr userDrawn="1"/>
        </p:nvSpPr>
        <p:spPr bwMode="auto">
          <a:xfrm>
            <a:off x="8754110" y="6608528"/>
            <a:ext cx="288000" cy="141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400000"/>
                <a:headEnd/>
                <a:tailEnd/>
              </a14:hiddenLine>
            </a:ext>
          </a:extLst>
        </p:spPr>
        <p:txBody>
          <a:bodyPr wrap="square" lIns="0" tIns="0" rIns="0" bIns="0" anchor="ctr">
            <a:spAutoFit/>
          </a:bodyPr>
          <a:lstStyle>
            <a:lvl1pPr algn="ctr" defTabSz="457200" eaLnBrk="0" hangingPunct="0">
              <a:defRPr sz="2000">
                <a:solidFill>
                  <a:srgbClr val="000000"/>
                </a:solidFill>
                <a:latin typeface="Helvetica Light"/>
                <a:ea typeface="Helvetica Light"/>
                <a:cs typeface="Helvetica Light"/>
                <a:sym typeface="Helvetica Light"/>
              </a:defRPr>
            </a:lvl1pPr>
            <a:lvl2pPr marL="742950" indent="-285750" algn="ctr" defTabSz="457200" eaLnBrk="0" hangingPunct="0">
              <a:defRPr sz="2000">
                <a:solidFill>
                  <a:srgbClr val="000000"/>
                </a:solidFill>
                <a:latin typeface="Helvetica Light"/>
                <a:ea typeface="Helvetica Light"/>
                <a:cs typeface="Helvetica Light"/>
                <a:sym typeface="Helvetica Light"/>
              </a:defRPr>
            </a:lvl2pPr>
            <a:lvl3pPr marL="1143000" indent="-228600" algn="ctr" defTabSz="457200" eaLnBrk="0" hangingPunct="0">
              <a:defRPr sz="2000">
                <a:solidFill>
                  <a:srgbClr val="000000"/>
                </a:solidFill>
                <a:latin typeface="Helvetica Light"/>
                <a:ea typeface="Helvetica Light"/>
                <a:cs typeface="Helvetica Light"/>
                <a:sym typeface="Helvetica Light"/>
              </a:defRPr>
            </a:lvl3pPr>
            <a:lvl4pPr marL="1600200" indent="-228600" algn="ctr" defTabSz="457200" eaLnBrk="0" hangingPunct="0">
              <a:defRPr sz="2000">
                <a:solidFill>
                  <a:srgbClr val="000000"/>
                </a:solidFill>
                <a:latin typeface="Helvetica Light"/>
                <a:ea typeface="Helvetica Light"/>
                <a:cs typeface="Helvetica Light"/>
                <a:sym typeface="Helvetica Light"/>
              </a:defRPr>
            </a:lvl4pPr>
            <a:lvl5pPr marL="2057400" indent="-228600" algn="ctr" defTabSz="457200" eaLnBrk="0" hangingPunct="0">
              <a:defRPr sz="2000">
                <a:solidFill>
                  <a:srgbClr val="000000"/>
                </a:solidFill>
                <a:latin typeface="Helvetica Light"/>
                <a:ea typeface="Helvetica Light"/>
                <a:cs typeface="Helvetica Light"/>
                <a:sym typeface="Helvetica Light"/>
              </a:defRPr>
            </a:lvl5pPr>
            <a:lvl6pPr marL="2514600" indent="-228600" algn="ctr" defTabSz="457200" eaLnBrk="0" fontAlgn="base" hangingPunct="0">
              <a:spcBef>
                <a:spcPct val="0"/>
              </a:spcBef>
              <a:spcAft>
                <a:spcPct val="0"/>
              </a:spcAft>
              <a:defRPr sz="2000">
                <a:solidFill>
                  <a:srgbClr val="000000"/>
                </a:solidFill>
                <a:latin typeface="Helvetica Light"/>
                <a:ea typeface="Helvetica Light"/>
                <a:cs typeface="Helvetica Light"/>
                <a:sym typeface="Helvetica Light"/>
              </a:defRPr>
            </a:lvl6pPr>
            <a:lvl7pPr marL="2971800" indent="-228600" algn="ctr" defTabSz="457200" eaLnBrk="0" fontAlgn="base" hangingPunct="0">
              <a:spcBef>
                <a:spcPct val="0"/>
              </a:spcBef>
              <a:spcAft>
                <a:spcPct val="0"/>
              </a:spcAft>
              <a:defRPr sz="2000">
                <a:solidFill>
                  <a:srgbClr val="000000"/>
                </a:solidFill>
                <a:latin typeface="Helvetica Light"/>
                <a:ea typeface="Helvetica Light"/>
                <a:cs typeface="Helvetica Light"/>
                <a:sym typeface="Helvetica Light"/>
              </a:defRPr>
            </a:lvl7pPr>
            <a:lvl8pPr marL="3429000" indent="-228600" algn="ctr" defTabSz="457200" eaLnBrk="0" fontAlgn="base" hangingPunct="0">
              <a:spcBef>
                <a:spcPct val="0"/>
              </a:spcBef>
              <a:spcAft>
                <a:spcPct val="0"/>
              </a:spcAft>
              <a:defRPr sz="2000">
                <a:solidFill>
                  <a:srgbClr val="000000"/>
                </a:solidFill>
                <a:latin typeface="Helvetica Light"/>
                <a:ea typeface="Helvetica Light"/>
                <a:cs typeface="Helvetica Light"/>
                <a:sym typeface="Helvetica Light"/>
              </a:defRPr>
            </a:lvl8pPr>
            <a:lvl9pPr marL="3886200" indent="-228600" algn="ctr" defTabSz="457200" eaLnBrk="0" fontAlgn="base" hangingPunct="0">
              <a:spcBef>
                <a:spcPct val="0"/>
              </a:spcBef>
              <a:spcAft>
                <a:spcPct val="0"/>
              </a:spcAft>
              <a:defRPr sz="2000">
                <a:solidFill>
                  <a:srgbClr val="000000"/>
                </a:solidFill>
                <a:latin typeface="Helvetica Light"/>
                <a:ea typeface="Helvetica Light"/>
                <a:cs typeface="Helvetica Light"/>
                <a:sym typeface="Helvetica Light"/>
              </a:defRPr>
            </a:lvl9pPr>
          </a:lstStyle>
          <a:p>
            <a:pPr eaLnBrk="1">
              <a:lnSpc>
                <a:spcPts val="1050"/>
              </a:lnSpc>
            </a:pPr>
            <a:fld id="{9341A735-39CE-4E30-A45B-8F69B017A70B}" type="slidenum">
              <a:rPr lang="ru-RU" altLang="ru-RU" sz="900" b="1">
                <a:solidFill>
                  <a:srgbClr val="8FC54C"/>
                </a:solidFill>
                <a:latin typeface="Tahoma" panose="020B0604030504040204" pitchFamily="34" charset="0"/>
                <a:ea typeface="Tahoma" panose="020B0604030504040204" pitchFamily="34" charset="0"/>
                <a:cs typeface="Tahoma" panose="020B0604030504040204" pitchFamily="34" charset="0"/>
                <a:sym typeface="Tahoma" panose="020B0604030504040204" pitchFamily="34" charset="0"/>
              </a:rPr>
              <a:pPr eaLnBrk="1">
                <a:lnSpc>
                  <a:spcPts val="1050"/>
                </a:lnSpc>
              </a:pPr>
              <a:t>‹#›</a:t>
            </a:fld>
            <a:r>
              <a:rPr lang="ru-RU" altLang="ru-RU" sz="900" b="1" dirty="0">
                <a:solidFill>
                  <a:srgbClr val="8FC54C"/>
                </a:solidFill>
                <a:latin typeface="Tahoma" panose="020B0604030504040204" pitchFamily="34" charset="0"/>
                <a:ea typeface="Tahoma" panose="020B0604030504040204" pitchFamily="34" charset="0"/>
                <a:cs typeface="Tahoma" panose="020B0604030504040204" pitchFamily="34" charset="0"/>
                <a:sym typeface="Tahoma" panose="020B0604030504040204" pitchFamily="34" charset="0"/>
              </a:rPr>
              <a:t>￼</a:t>
            </a:r>
          </a:p>
        </p:txBody>
      </p:sp>
    </p:spTree>
    <p:extLst>
      <p:ext uri="{BB962C8B-B14F-4D97-AF65-F5344CB8AC3E}">
        <p14:creationId xmlns:p14="http://schemas.microsoft.com/office/powerpoint/2010/main" val="170838593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iming>
    <p:tnLst>
      <p:par>
        <p:cTn id="1" dur="indefinite" restart="never" nodeType="tmRoot"/>
      </p:par>
    </p:tnLst>
  </p:timing>
  <p:hf sldNum="0" hdr="0" dt="0"/>
  <p:txStyles>
    <p:titleStyle>
      <a:lvl1pPr algn="l" defTabSz="913300" rtl="0" eaLnBrk="1" latinLnBrk="0" hangingPunct="1">
        <a:lnSpc>
          <a:spcPct val="100000"/>
        </a:lnSpc>
        <a:spcBef>
          <a:spcPct val="0"/>
        </a:spcBef>
        <a:buNone/>
        <a:defRPr sz="2000" b="1" kern="1200">
          <a:solidFill>
            <a:schemeClr val="tx1"/>
          </a:solidFill>
          <a:latin typeface="Tahoma" panose="020B0604030504040204" pitchFamily="34" charset="0"/>
          <a:ea typeface="Tahoma" panose="020B0604030504040204" pitchFamily="34" charset="0"/>
          <a:cs typeface="Tahoma" panose="020B0604030504040204" pitchFamily="34" charset="0"/>
          <a:sym typeface="Tahoma" panose="020B0604030504040204" pitchFamily="34" charset="0"/>
        </a:defRPr>
      </a:lvl1pPr>
    </p:titleStyle>
    <p:bodyStyle>
      <a:lvl1pPr marL="342490" indent="-342490" algn="l" defTabSz="9133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060" indent="-285401" algn="l" defTabSz="9133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1630" indent="-228325" algn="l" defTabSz="9133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8280" indent="-228325" algn="l" defTabSz="9133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4931" indent="-228325" algn="l" defTabSz="9133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1583" indent="-228325" algn="l" defTabSz="9133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8234" indent="-228325" algn="l" defTabSz="9133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4888" indent="-228325" algn="l" defTabSz="9133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1540" indent="-228325" algn="l" defTabSz="9133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3300" rtl="0" eaLnBrk="1" latinLnBrk="0" hangingPunct="1">
        <a:defRPr sz="1800" kern="1200">
          <a:solidFill>
            <a:schemeClr val="tx1"/>
          </a:solidFill>
          <a:latin typeface="+mn-lt"/>
          <a:ea typeface="+mn-ea"/>
          <a:cs typeface="+mn-cs"/>
        </a:defRPr>
      </a:lvl1pPr>
      <a:lvl2pPr marL="456650" algn="l" defTabSz="913300" rtl="0" eaLnBrk="1" latinLnBrk="0" hangingPunct="1">
        <a:defRPr sz="1800" kern="1200">
          <a:solidFill>
            <a:schemeClr val="tx1"/>
          </a:solidFill>
          <a:latin typeface="+mn-lt"/>
          <a:ea typeface="+mn-ea"/>
          <a:cs typeface="+mn-cs"/>
        </a:defRPr>
      </a:lvl2pPr>
      <a:lvl3pPr marL="913300" algn="l" defTabSz="913300" rtl="0" eaLnBrk="1" latinLnBrk="0" hangingPunct="1">
        <a:defRPr sz="1800" kern="1200">
          <a:solidFill>
            <a:schemeClr val="tx1"/>
          </a:solidFill>
          <a:latin typeface="+mn-lt"/>
          <a:ea typeface="+mn-ea"/>
          <a:cs typeface="+mn-cs"/>
        </a:defRPr>
      </a:lvl3pPr>
      <a:lvl4pPr marL="1369951" algn="l" defTabSz="913300" rtl="0" eaLnBrk="1" latinLnBrk="0" hangingPunct="1">
        <a:defRPr sz="1800" kern="1200">
          <a:solidFill>
            <a:schemeClr val="tx1"/>
          </a:solidFill>
          <a:latin typeface="+mn-lt"/>
          <a:ea typeface="+mn-ea"/>
          <a:cs typeface="+mn-cs"/>
        </a:defRPr>
      </a:lvl4pPr>
      <a:lvl5pPr marL="1826601" algn="l" defTabSz="913300" rtl="0" eaLnBrk="1" latinLnBrk="0" hangingPunct="1">
        <a:defRPr sz="1800" kern="1200">
          <a:solidFill>
            <a:schemeClr val="tx1"/>
          </a:solidFill>
          <a:latin typeface="+mn-lt"/>
          <a:ea typeface="+mn-ea"/>
          <a:cs typeface="+mn-cs"/>
        </a:defRPr>
      </a:lvl5pPr>
      <a:lvl6pPr marL="2283257" algn="l" defTabSz="913300" rtl="0" eaLnBrk="1" latinLnBrk="0" hangingPunct="1">
        <a:defRPr sz="1800" kern="1200">
          <a:solidFill>
            <a:schemeClr val="tx1"/>
          </a:solidFill>
          <a:latin typeface="+mn-lt"/>
          <a:ea typeface="+mn-ea"/>
          <a:cs typeface="+mn-cs"/>
        </a:defRPr>
      </a:lvl6pPr>
      <a:lvl7pPr marL="2739910" algn="l" defTabSz="913300" rtl="0" eaLnBrk="1" latinLnBrk="0" hangingPunct="1">
        <a:defRPr sz="1800" kern="1200">
          <a:solidFill>
            <a:schemeClr val="tx1"/>
          </a:solidFill>
          <a:latin typeface="+mn-lt"/>
          <a:ea typeface="+mn-ea"/>
          <a:cs typeface="+mn-cs"/>
        </a:defRPr>
      </a:lvl7pPr>
      <a:lvl8pPr marL="3196561" algn="l" defTabSz="913300" rtl="0" eaLnBrk="1" latinLnBrk="0" hangingPunct="1">
        <a:defRPr sz="1800" kern="1200">
          <a:solidFill>
            <a:schemeClr val="tx1"/>
          </a:solidFill>
          <a:latin typeface="+mn-lt"/>
          <a:ea typeface="+mn-ea"/>
          <a:cs typeface="+mn-cs"/>
        </a:defRPr>
      </a:lvl8pPr>
      <a:lvl9pPr marL="3653214" algn="l" defTabSz="9133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8" Type="http://schemas.openxmlformats.org/officeDocument/2006/relationships/hyperlink" Target="http://www.oecd.org/social/affordable-housing-database.htm" TargetMode="External"/><Relationship Id="rId13" Type="http://schemas.openxmlformats.org/officeDocument/2006/relationships/hyperlink" Target="http://www.oecd.org/regional/how-is-life-in-your-region.htm" TargetMode="External"/><Relationship Id="rId3" Type="http://schemas.openxmlformats.org/officeDocument/2006/relationships/slideLayout" Target="../slideLayouts/slideLayout13.xml"/><Relationship Id="rId7" Type="http://schemas.openxmlformats.org/officeDocument/2006/relationships/image" Target="../media/image4.png"/><Relationship Id="rId12" Type="http://schemas.openxmlformats.org/officeDocument/2006/relationships/hyperlink" Target="http://measuringurban.oecd.org/" TargetMode="External"/><Relationship Id="rId2" Type="http://schemas.openxmlformats.org/officeDocument/2006/relationships/tags" Target="../tags/tag15.xml"/><Relationship Id="rId16" Type="http://schemas.openxmlformats.org/officeDocument/2006/relationships/hyperlink" Target="http://www.oecd-ilibrary.org/urban-rural-and-regional-development/oecd-urban-policy-reviews_23069341" TargetMode="External"/><Relationship Id="rId1" Type="http://schemas.openxmlformats.org/officeDocument/2006/relationships/vmlDrawing" Target="../drawings/vmlDrawing9.vml"/><Relationship Id="rId6" Type="http://schemas.openxmlformats.org/officeDocument/2006/relationships/image" Target="../media/image1.emf"/><Relationship Id="rId11" Type="http://schemas.openxmlformats.org/officeDocument/2006/relationships/hyperlink" Target="http://stats.oecd.org/Index.aspx?Datasetcode=CITIES" TargetMode="External"/><Relationship Id="rId5" Type="http://schemas.openxmlformats.org/officeDocument/2006/relationships/oleObject" Target="../embeddings/oleObject9.bin"/><Relationship Id="rId15" Type="http://schemas.openxmlformats.org/officeDocument/2006/relationships/hyperlink" Target="http://www.oecd-ilibrary.org/urban-rural-and-regional-development/oecd-territorial-reviews_19900759" TargetMode="External"/><Relationship Id="rId10" Type="http://schemas.openxmlformats.org/officeDocument/2006/relationships/hyperlink" Target="http://stats.oecd.org/OECDregionalstatistics" TargetMode="External"/><Relationship Id="rId4" Type="http://schemas.openxmlformats.org/officeDocument/2006/relationships/notesSlide" Target="../notesSlides/notesSlide1.xml"/><Relationship Id="rId9" Type="http://schemas.openxmlformats.org/officeDocument/2006/relationships/hyperlink" Target="http://stats.oecd.org/Index.aspx?datasetcode=REG_DEMO_TL2" TargetMode="External"/><Relationship Id="rId14" Type="http://schemas.openxmlformats.org/officeDocument/2006/relationships/hyperlink" Target="http://www.oecd-ilibrary.org/economics/oecd-economic-surveys_16097513"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361506" y="1851767"/>
            <a:ext cx="8418070" cy="754969"/>
          </a:xfrm>
        </p:spPr>
        <p:txBody>
          <a:bodyPr/>
          <a:lstStyle/>
          <a:p>
            <a:pPr algn="ctr"/>
            <a:r>
              <a:rPr lang="ru-RU" sz="2400" dirty="0"/>
              <a:t>Подходы ОЭСР к анализу развития жилищной сферы в городах</a:t>
            </a:r>
          </a:p>
        </p:txBody>
      </p:sp>
      <p:sp>
        <p:nvSpPr>
          <p:cNvPr id="8" name="Подзаголовок 7"/>
          <p:cNvSpPr>
            <a:spLocks noGrp="1"/>
          </p:cNvSpPr>
          <p:nvPr>
            <p:ph type="subTitle" idx="1"/>
          </p:nvPr>
        </p:nvSpPr>
        <p:spPr>
          <a:xfrm>
            <a:off x="348637" y="3930246"/>
            <a:ext cx="8418071" cy="246221"/>
          </a:xfrm>
        </p:spPr>
        <p:txBody>
          <a:bodyPr/>
          <a:lstStyle/>
          <a:p>
            <a:r>
              <a:rPr lang="en-US" dirty="0" smtClean="0"/>
              <a:t>15 </a:t>
            </a:r>
            <a:r>
              <a:rPr lang="ru-RU" dirty="0" smtClean="0"/>
              <a:t>июня </a:t>
            </a:r>
            <a:r>
              <a:rPr lang="en-US" dirty="0" smtClean="0"/>
              <a:t>2017</a:t>
            </a:r>
            <a:endParaRPr lang="ru-RU" dirty="0"/>
          </a:p>
        </p:txBody>
      </p:sp>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4811" b="1"/>
          <a:stretch/>
        </p:blipFill>
        <p:spPr bwMode="auto">
          <a:xfrm>
            <a:off x="254787" y="440278"/>
            <a:ext cx="737549" cy="627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2208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3266334631"/>
              </p:ext>
            </p:extLst>
          </p:nvPr>
        </p:nvGraphicFramePr>
        <p:xfrm>
          <a:off x="375384" y="1488435"/>
          <a:ext cx="8354730" cy="2555530"/>
        </p:xfrm>
        <a:graphic>
          <a:graphicData uri="http://schemas.openxmlformats.org/drawingml/2006/table">
            <a:tbl>
              <a:tblPr firstRow="1" bandRow="1">
                <a:tableStyleId>{5C22544A-7EE6-4342-B048-85BDC9FD1C3A}</a:tableStyleId>
              </a:tblPr>
              <a:tblGrid>
                <a:gridCol w="494192">
                  <a:extLst>
                    <a:ext uri="{9D8B030D-6E8A-4147-A177-3AD203B41FA5}">
                      <a16:colId xmlns="" xmlns:a16="http://schemas.microsoft.com/office/drawing/2014/main" val="20000"/>
                    </a:ext>
                  </a:extLst>
                </a:gridCol>
                <a:gridCol w="7398525">
                  <a:extLst>
                    <a:ext uri="{9D8B030D-6E8A-4147-A177-3AD203B41FA5}">
                      <a16:colId xmlns="" xmlns:a16="http://schemas.microsoft.com/office/drawing/2014/main" val="20001"/>
                    </a:ext>
                  </a:extLst>
                </a:gridCol>
                <a:gridCol w="462013">
                  <a:extLst>
                    <a:ext uri="{9D8B030D-6E8A-4147-A177-3AD203B41FA5}">
                      <a16:colId xmlns="" xmlns:a16="http://schemas.microsoft.com/office/drawing/2014/main" val="20002"/>
                    </a:ext>
                  </a:extLst>
                </a:gridCol>
              </a:tblGrid>
              <a:tr h="1277765">
                <a:tc>
                  <a:txBody>
                    <a:bodyPr/>
                    <a:lstStyle/>
                    <a:p>
                      <a:pPr algn="l"/>
                      <a:r>
                        <a:rPr lang="ru-RU" sz="2400" b="1" dirty="0" smtClean="0">
                          <a:solidFill>
                            <a:schemeClr val="accent6"/>
                          </a:solidFill>
                        </a:rPr>
                        <a:t>1</a:t>
                      </a:r>
                      <a:endParaRPr lang="ru-RU" sz="2400" b="1" dirty="0">
                        <a:solidFill>
                          <a:schemeClr val="accent6"/>
                        </a:solidFill>
                      </a:endParaRPr>
                    </a:p>
                  </a:txBody>
                  <a:tcPr marL="36000" marR="36000" marT="36000" marB="36000" anchor="ctr">
                    <a:solidFill>
                      <a:schemeClr val="bg1"/>
                    </a:solidFill>
                  </a:tcPr>
                </a:tc>
                <a:tc>
                  <a:txBody>
                    <a:bodyPr/>
                    <a:lstStyle/>
                    <a:p>
                      <a:pPr lvl="0"/>
                      <a:r>
                        <a:rPr lang="ru-RU" sz="2000" b="0" i="0" kern="1200" dirty="0" smtClean="0">
                          <a:solidFill>
                            <a:schemeClr val="tx1"/>
                          </a:solidFill>
                          <a:effectLst/>
                          <a:latin typeface="+mn-lt"/>
                          <a:ea typeface="+mn-ea"/>
                          <a:cs typeface="+mn-cs"/>
                        </a:rPr>
                        <a:t>М</a:t>
                      </a:r>
                      <a:r>
                        <a:rPr lang="ru-RU" sz="2000" b="0" i="0" kern="1200" baseline="0" dirty="0" smtClean="0">
                          <a:solidFill>
                            <a:schemeClr val="tx1"/>
                          </a:solidFill>
                          <a:effectLst/>
                          <a:latin typeface="+mn-lt"/>
                          <a:ea typeface="+mn-ea"/>
                          <a:cs typeface="+mn-cs"/>
                        </a:rPr>
                        <a:t>етодологические принципы, алгоритм и основные направления анализа ОЭСР</a:t>
                      </a:r>
                      <a:endParaRPr lang="ru-RU" sz="2000" b="0" i="0" kern="1200" dirty="0">
                        <a:solidFill>
                          <a:schemeClr val="tx1"/>
                        </a:solidFill>
                        <a:effectLst/>
                        <a:latin typeface="+mn-lt"/>
                        <a:ea typeface="+mn-ea"/>
                        <a:cs typeface="+mn-cs"/>
                      </a:endParaRPr>
                    </a:p>
                  </a:txBody>
                  <a:tcPr marL="36000" marR="36000" marT="36000" marB="36000" anchor="ctr">
                    <a:lnB w="9525"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rPr>
                        <a:t>11</a:t>
                      </a:r>
                      <a:endParaRPr lang="ru-RU" sz="1800" b="1" dirty="0">
                        <a:solidFill>
                          <a:schemeClr val="tx1"/>
                        </a:solidFill>
                      </a:endParaRPr>
                    </a:p>
                  </a:txBody>
                  <a:tcPr marL="36000" marR="36000" marT="36000" marB="36000" anchor="ctr">
                    <a:lnB w="952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1277765">
                <a:tc>
                  <a:txBody>
                    <a:bodyPr/>
                    <a:lstStyle/>
                    <a:p>
                      <a:pPr algn="l"/>
                      <a:r>
                        <a:rPr lang="ru-RU" sz="2400" b="1" dirty="0" smtClean="0">
                          <a:solidFill>
                            <a:schemeClr val="accent6"/>
                          </a:solidFill>
                        </a:rPr>
                        <a:t>2</a:t>
                      </a:r>
                      <a:endParaRPr lang="ru-RU" sz="2400" b="1" dirty="0">
                        <a:solidFill>
                          <a:schemeClr val="accent6"/>
                        </a:solidFill>
                      </a:endParaRPr>
                    </a:p>
                  </a:txBody>
                  <a:tcPr marL="36000" marR="36000" marT="36000" marB="36000" anchor="ctr">
                    <a:solidFill>
                      <a:schemeClr val="bg1"/>
                    </a:solidFill>
                  </a:tcPr>
                </a:tc>
                <a:tc>
                  <a:txBody>
                    <a:bodyPr/>
                    <a:lstStyle/>
                    <a:p>
                      <a:pPr lvl="0"/>
                      <a:r>
                        <a:rPr lang="ru-RU" sz="2000" dirty="0" smtClean="0"/>
                        <a:t>Исследования ОЭСР по развитию жилищной сферы городов</a:t>
                      </a:r>
                      <a:endParaRPr lang="ru-RU" sz="1800" i="0" kern="1200" baseline="0" dirty="0" smtClean="0">
                        <a:solidFill>
                          <a:schemeClr val="dk1"/>
                        </a:solidFill>
                        <a:effectLst/>
                        <a:latin typeface="+mn-lt"/>
                        <a:ea typeface="+mn-ea"/>
                        <a:cs typeface="+mn-cs"/>
                      </a:endParaRPr>
                    </a:p>
                  </a:txBody>
                  <a:tcPr marL="36000" marR="36000" marT="36000" marB="3600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rPr>
                        <a:t>14</a:t>
                      </a:r>
                      <a:endParaRPr lang="ru-RU" sz="1800" b="1" dirty="0">
                        <a:solidFill>
                          <a:schemeClr val="tx1"/>
                        </a:solidFill>
                      </a:endParaRPr>
                    </a:p>
                  </a:txBody>
                  <a:tcPr marL="36000" marR="36000" marT="36000" marB="3600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823975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Группа 4"/>
          <p:cNvGrpSpPr/>
          <p:nvPr/>
        </p:nvGrpSpPr>
        <p:grpSpPr>
          <a:xfrm>
            <a:off x="415858" y="2404139"/>
            <a:ext cx="8312284" cy="2049723"/>
            <a:chOff x="471715" y="2234759"/>
            <a:chExt cx="8312284" cy="2049723"/>
          </a:xfrm>
        </p:grpSpPr>
        <p:sp>
          <p:nvSpPr>
            <p:cNvPr id="3" name="object 4"/>
            <p:cNvSpPr txBox="1"/>
            <p:nvPr/>
          </p:nvSpPr>
          <p:spPr>
            <a:xfrm>
              <a:off x="1644734" y="2975829"/>
              <a:ext cx="7139265" cy="615553"/>
            </a:xfrm>
            <a:prstGeom prst="rect">
              <a:avLst/>
            </a:prstGeom>
          </p:spPr>
          <p:txBody>
            <a:bodyPr vert="horz" wrap="square" lIns="0" tIns="0" rIns="0" bIns="0" rtlCol="0" anchor="ctr" anchorCtr="0">
              <a:spAutoFit/>
            </a:bodyPr>
            <a:lstStyle/>
            <a:p>
              <a:pPr defTabSz="913190"/>
              <a:r>
                <a:rPr lang="ru-RU" sz="2000" b="1" dirty="0">
                  <a:solidFill>
                    <a:srgbClr val="3E5057"/>
                  </a:solidFill>
                </a:rPr>
                <a:t>Методологические принципы, </a:t>
              </a:r>
              <a:r>
                <a:rPr lang="ru-RU" sz="2000" b="1" dirty="0">
                  <a:solidFill>
                    <a:srgbClr val="3E5057"/>
                  </a:solidFill>
                </a:rPr>
                <a:t>алгоритм и </a:t>
              </a:r>
              <a:r>
                <a:rPr lang="ru-RU" sz="2000" b="1" dirty="0">
                  <a:solidFill>
                    <a:srgbClr val="3E5057"/>
                  </a:solidFill>
                </a:rPr>
                <a:t>основные направления анализа ОЭСР</a:t>
              </a:r>
            </a:p>
          </p:txBody>
        </p:sp>
        <p:sp>
          <p:nvSpPr>
            <p:cNvPr id="4" name="object 5"/>
            <p:cNvSpPr txBox="1"/>
            <p:nvPr/>
          </p:nvSpPr>
          <p:spPr>
            <a:xfrm>
              <a:off x="471715" y="2234759"/>
              <a:ext cx="1024301" cy="2049723"/>
            </a:xfrm>
            <a:prstGeom prst="rect">
              <a:avLst/>
            </a:prstGeom>
          </p:spPr>
          <p:txBody>
            <a:bodyPr vert="horz" wrap="square" lIns="0" tIns="0" rIns="0" bIns="0" rtlCol="0" anchor="ctr" anchorCtr="0">
              <a:spAutoFit/>
            </a:bodyPr>
            <a:lstStyle/>
            <a:p>
              <a:pPr marL="12681" defTabSz="913190">
                <a:lnSpc>
                  <a:spcPts val="15653"/>
                </a:lnSpc>
              </a:pPr>
              <a:r>
                <a:rPr lang="ru-RU" sz="10000" b="1" dirty="0">
                  <a:solidFill>
                    <a:srgbClr val="8AC63F"/>
                  </a:solidFill>
                  <a:cs typeface="Tahoma"/>
                </a:rPr>
                <a:t>1</a:t>
              </a:r>
              <a:endParaRPr sz="10000" dirty="0">
                <a:solidFill>
                  <a:srgbClr val="3E5057"/>
                </a:solidFill>
                <a:cs typeface="Tahoma"/>
              </a:endParaRPr>
            </a:p>
          </p:txBody>
        </p:sp>
      </p:grpSp>
    </p:spTree>
    <p:extLst>
      <p:ext uri="{BB962C8B-B14F-4D97-AF65-F5344CB8AC3E}">
        <p14:creationId xmlns:p14="http://schemas.microsoft.com/office/powerpoint/2010/main" val="1922092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hidden="1"/>
          <p:cNvGraphicFramePr>
            <a:graphicFrameLocks noChangeAspect="1"/>
          </p:cNvGraphicFramePr>
          <p:nvPr>
            <p:custDataLst>
              <p:tags r:id="rId2"/>
            </p:custDataLst>
            <p:extLst>
              <p:ext uri="{D42A27DB-BD31-4B8C-83A1-F6EECF244321}">
                <p14:modId xmlns:p14="http://schemas.microsoft.com/office/powerpoint/2010/main" val="1684094517"/>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9218" name="think-cell Slide" r:id="rId5" imgW="229" imgH="229" progId="TCLayout.ActiveDocument.1">
                  <p:embed/>
                </p:oleObj>
              </mc:Choice>
              <mc:Fallback>
                <p:oleObj name="think-cell Slide" r:id="rId5" imgW="229" imgH="229" progId="TCLayout.ActiveDocument.1">
                  <p:embed/>
                  <p:pic>
                    <p:nvPicPr>
                      <p:cNvPr id="0" name=""/>
                      <p:cNvPicPr/>
                      <p:nvPr/>
                    </p:nvPicPr>
                    <p:blipFill>
                      <a:blip r:embed="rId6"/>
                      <a:stretch>
                        <a:fillRect/>
                      </a:stretch>
                    </p:blipFill>
                    <p:spPr>
                      <a:xfrm>
                        <a:off x="1589" y="1589"/>
                        <a:ext cx="1587" cy="1587"/>
                      </a:xfrm>
                      <a:prstGeom prst="rect">
                        <a:avLst/>
                      </a:prstGeom>
                    </p:spPr>
                  </p:pic>
                </p:oleObj>
              </mc:Fallback>
            </mc:AlternateContent>
          </a:graphicData>
        </a:graphic>
      </p:graphicFrame>
      <p:sp>
        <p:nvSpPr>
          <p:cNvPr id="11" name="Заголовок 1"/>
          <p:cNvSpPr txBox="1">
            <a:spLocks/>
          </p:cNvSpPr>
          <p:nvPr/>
        </p:nvSpPr>
        <p:spPr bwMode="auto">
          <a:xfrm>
            <a:off x="149754" y="120852"/>
            <a:ext cx="865913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4400" rtl="0" eaLnBrk="1" latinLnBrk="0" hangingPunct="1">
              <a:lnSpc>
                <a:spcPct val="100000"/>
              </a:lnSpc>
              <a:spcBef>
                <a:spcPct val="0"/>
              </a:spcBef>
              <a:buNone/>
              <a:defRPr sz="2000" b="1" kern="1200">
                <a:solidFill>
                  <a:schemeClr val="accent6"/>
                </a:solidFill>
                <a:latin typeface="Tahoma" panose="020B0604030504040204" pitchFamily="34" charset="0"/>
                <a:ea typeface="Tahoma" panose="020B0604030504040204" pitchFamily="34" charset="0"/>
                <a:cs typeface="Tahoma" panose="020B0604030504040204" pitchFamily="34" charset="0"/>
                <a:sym typeface="Tahoma" panose="020B0604030504040204" pitchFamily="34" charset="0"/>
              </a:defRPr>
            </a:lvl1pPr>
          </a:lstStyle>
          <a:p>
            <a:pPr algn="just"/>
            <a:r>
              <a:rPr lang="ru-RU" dirty="0">
                <a:solidFill>
                  <a:srgbClr val="8FC54C"/>
                </a:solidFill>
              </a:rPr>
              <a:t>Методологические </a:t>
            </a:r>
            <a:r>
              <a:rPr lang="ru-RU" dirty="0" smtClean="0">
                <a:solidFill>
                  <a:srgbClr val="8FC54C"/>
                </a:solidFill>
              </a:rPr>
              <a:t>принципы и алгоритм анализа </a:t>
            </a:r>
            <a:r>
              <a:rPr lang="ru-RU" dirty="0">
                <a:solidFill>
                  <a:srgbClr val="8FC54C"/>
                </a:solidFill>
              </a:rPr>
              <a:t>ОЭСР</a:t>
            </a:r>
          </a:p>
        </p:txBody>
      </p:sp>
      <p:grpSp>
        <p:nvGrpSpPr>
          <p:cNvPr id="10" name="Группа 9"/>
          <p:cNvGrpSpPr/>
          <p:nvPr/>
        </p:nvGrpSpPr>
        <p:grpSpPr>
          <a:xfrm>
            <a:off x="149765" y="333372"/>
            <a:ext cx="8844491" cy="891268"/>
            <a:chOff x="209656" y="507062"/>
            <a:chExt cx="12382287" cy="1247775"/>
          </a:xfrm>
        </p:grpSpPr>
        <p:sp>
          <p:nvSpPr>
            <p:cNvPr id="17" name="Прямоугольник 16"/>
            <p:cNvSpPr/>
            <p:nvPr/>
          </p:nvSpPr>
          <p:spPr>
            <a:xfrm>
              <a:off x="209656" y="677618"/>
              <a:ext cx="8046839" cy="1077217"/>
            </a:xfrm>
            <a:prstGeom prst="rect">
              <a:avLst/>
            </a:prstGeom>
          </p:spPr>
          <p:txBody>
            <a:bodyPr wrap="square">
              <a:spAutoFit/>
            </a:bodyPr>
            <a:lstStyle/>
            <a:p>
              <a:pPr algn="just" defTabSz="1022282"/>
              <a:r>
                <a:rPr lang="ru-RU" sz="1100" dirty="0">
                  <a:solidFill>
                    <a:srgbClr val="000000"/>
                  </a:solidFill>
                </a:rPr>
                <a:t>ОЭСР занимает одно из ведущих мест в международной статистической системе, принимая активное участие в координации статистической деятельности в мире и выработке международных методологических подходов по широкому спектру статистических направлений</a:t>
              </a:r>
            </a:p>
          </p:txBody>
        </p:sp>
        <p:pic>
          <p:nvPicPr>
            <p:cNvPr id="1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39043" y="507062"/>
              <a:ext cx="4152900" cy="1247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9" name="Группа 8"/>
          <p:cNvGrpSpPr/>
          <p:nvPr/>
        </p:nvGrpSpPr>
        <p:grpSpPr>
          <a:xfrm>
            <a:off x="149765" y="1132514"/>
            <a:ext cx="8844491" cy="600164"/>
            <a:chOff x="209656" y="2015821"/>
            <a:chExt cx="12382287" cy="840222"/>
          </a:xfrm>
        </p:grpSpPr>
        <p:sp>
          <p:nvSpPr>
            <p:cNvPr id="7" name="Прямоугольник 6"/>
            <p:cNvSpPr/>
            <p:nvPr/>
          </p:nvSpPr>
          <p:spPr>
            <a:xfrm>
              <a:off x="209656" y="2015821"/>
              <a:ext cx="5696240" cy="430884"/>
            </a:xfrm>
            <a:prstGeom prst="rect">
              <a:avLst/>
            </a:prstGeom>
          </p:spPr>
          <p:txBody>
            <a:bodyPr wrap="none">
              <a:spAutoFit/>
            </a:bodyPr>
            <a:lstStyle/>
            <a:p>
              <a:pPr defTabSz="913190"/>
              <a:r>
                <a:rPr lang="ru-RU" sz="1400" b="1" dirty="0">
                  <a:solidFill>
                    <a:srgbClr val="8FC54C"/>
                  </a:solidFill>
                </a:rPr>
                <a:t>Принципы организации статистики ОЭСР</a:t>
              </a:r>
            </a:p>
          </p:txBody>
        </p:sp>
        <p:sp>
          <p:nvSpPr>
            <p:cNvPr id="8" name="TextBox 7"/>
            <p:cNvSpPr txBox="1"/>
            <p:nvPr/>
          </p:nvSpPr>
          <p:spPr>
            <a:xfrm>
              <a:off x="6892559" y="2015821"/>
              <a:ext cx="5699384" cy="840222"/>
            </a:xfrm>
            <a:prstGeom prst="rect">
              <a:avLst/>
            </a:prstGeom>
            <a:noFill/>
          </p:spPr>
          <p:txBody>
            <a:bodyPr wrap="square" rtlCol="0">
              <a:spAutoFit/>
            </a:bodyPr>
            <a:lstStyle/>
            <a:p>
              <a:pPr marL="244601" indent="-244601" defTabSz="913190">
                <a:buClr>
                  <a:srgbClr val="8FC54C"/>
                </a:buClr>
                <a:buFont typeface="Wingdings" panose="05000000000000000000" pitchFamily="2" charset="2"/>
                <a:buChar char="ü"/>
              </a:pPr>
              <a:r>
                <a:rPr lang="ru-RU" sz="1100" dirty="0">
                  <a:solidFill>
                    <a:srgbClr val="3E5057"/>
                  </a:solidFill>
                </a:rPr>
                <a:t>Гармонизация страновых подходов</a:t>
              </a:r>
            </a:p>
            <a:p>
              <a:pPr marL="244601" indent="-244601" defTabSz="913190">
                <a:buClr>
                  <a:srgbClr val="8FC54C"/>
                </a:buClr>
                <a:buFont typeface="Wingdings" panose="05000000000000000000" pitchFamily="2" charset="2"/>
                <a:buChar char="ü"/>
              </a:pPr>
              <a:r>
                <a:rPr lang="ru-RU" sz="1100" dirty="0">
                  <a:solidFill>
                    <a:srgbClr val="3E5057"/>
                  </a:solidFill>
                </a:rPr>
                <a:t>Сопоставимость международных данных</a:t>
              </a:r>
            </a:p>
            <a:p>
              <a:pPr marL="244601" indent="-244601" defTabSz="913190">
                <a:buClr>
                  <a:srgbClr val="8FC54C"/>
                </a:buClr>
                <a:buFont typeface="Wingdings" panose="05000000000000000000" pitchFamily="2" charset="2"/>
                <a:buChar char="ü"/>
              </a:pPr>
              <a:r>
                <a:rPr lang="ru-RU" sz="1100" dirty="0">
                  <a:solidFill>
                    <a:srgbClr val="3E5057"/>
                  </a:solidFill>
                </a:rPr>
                <a:t>Разработка международных стандартов</a:t>
              </a:r>
            </a:p>
          </p:txBody>
        </p:sp>
      </p:grpSp>
      <p:grpSp>
        <p:nvGrpSpPr>
          <p:cNvPr id="57" name="Группа 56"/>
          <p:cNvGrpSpPr/>
          <p:nvPr/>
        </p:nvGrpSpPr>
        <p:grpSpPr>
          <a:xfrm>
            <a:off x="149765" y="1867075"/>
            <a:ext cx="4940919" cy="5402946"/>
            <a:chOff x="209656" y="2810857"/>
            <a:chExt cx="6917287" cy="7564126"/>
          </a:xfrm>
        </p:grpSpPr>
        <p:sp>
          <p:nvSpPr>
            <p:cNvPr id="33" name="Прямоугольник 32"/>
            <p:cNvSpPr/>
            <p:nvPr/>
          </p:nvSpPr>
          <p:spPr>
            <a:xfrm>
              <a:off x="218384" y="2810857"/>
              <a:ext cx="6674175" cy="66289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defTabSz="913190"/>
              <a:endParaRPr lang="ru-RU">
                <a:solidFill>
                  <a:srgbClr val="8FC54C"/>
                </a:solidFill>
              </a:endParaRPr>
            </a:p>
          </p:txBody>
        </p:sp>
        <p:sp>
          <p:nvSpPr>
            <p:cNvPr id="12" name="TextBox 11"/>
            <p:cNvSpPr txBox="1"/>
            <p:nvPr/>
          </p:nvSpPr>
          <p:spPr>
            <a:xfrm>
              <a:off x="209656" y="2872498"/>
              <a:ext cx="4450705" cy="430888"/>
            </a:xfrm>
            <a:prstGeom prst="rect">
              <a:avLst/>
            </a:prstGeom>
            <a:noFill/>
          </p:spPr>
          <p:txBody>
            <a:bodyPr wrap="none" rtlCol="0">
              <a:spAutoFit/>
            </a:bodyPr>
            <a:lstStyle/>
            <a:p>
              <a:pPr defTabSz="913190"/>
              <a:r>
                <a:rPr lang="ru-RU" sz="1400" b="1" i="1" dirty="0">
                  <a:solidFill>
                    <a:srgbClr val="8FC54C"/>
                  </a:solidFill>
                </a:rPr>
                <a:t>Источники данных для анализа</a:t>
              </a:r>
            </a:p>
          </p:txBody>
        </p:sp>
        <p:sp>
          <p:nvSpPr>
            <p:cNvPr id="20" name="Прямоугольник 19"/>
            <p:cNvSpPr/>
            <p:nvPr/>
          </p:nvSpPr>
          <p:spPr>
            <a:xfrm>
              <a:off x="218384" y="3704807"/>
              <a:ext cx="6908559" cy="732508"/>
            </a:xfrm>
            <a:prstGeom prst="rect">
              <a:avLst/>
            </a:prstGeom>
          </p:spPr>
          <p:txBody>
            <a:bodyPr wrap="square">
              <a:spAutoFit/>
            </a:bodyPr>
            <a:lstStyle/>
            <a:p>
              <a:pPr marL="244601" indent="-244601" defTabSz="913190">
                <a:buClr>
                  <a:srgbClr val="8FC54C"/>
                </a:buClr>
                <a:buFont typeface="Wingdings" panose="05000000000000000000" pitchFamily="2" charset="2"/>
                <a:buChar char="§"/>
              </a:pPr>
              <a:r>
                <a:rPr lang="ru-RU" sz="1400" dirty="0">
                  <a:solidFill>
                    <a:srgbClr val="3E5057"/>
                  </a:solidFill>
                </a:rPr>
                <a:t>регулярные переписи населения</a:t>
              </a:r>
            </a:p>
            <a:p>
              <a:pPr marL="244601" indent="-244601" defTabSz="913190">
                <a:buClr>
                  <a:srgbClr val="8FC54C"/>
                </a:buClr>
                <a:buFont typeface="Wingdings" panose="05000000000000000000" pitchFamily="2" charset="2"/>
                <a:buChar char="§"/>
              </a:pPr>
              <a:r>
                <a:rPr lang="ru-RU" sz="1400" dirty="0">
                  <a:solidFill>
                    <a:srgbClr val="3E5057"/>
                  </a:solidFill>
                </a:rPr>
                <a:t>специализированные статистические обследования</a:t>
              </a:r>
            </a:p>
          </p:txBody>
        </p:sp>
        <p:sp>
          <p:nvSpPr>
            <p:cNvPr id="21" name="Прямоугольник 20"/>
            <p:cNvSpPr/>
            <p:nvPr/>
          </p:nvSpPr>
          <p:spPr>
            <a:xfrm>
              <a:off x="889408" y="8801793"/>
              <a:ext cx="5793780" cy="904864"/>
            </a:xfrm>
            <a:prstGeom prst="rect">
              <a:avLst/>
            </a:prstGeom>
          </p:spPr>
          <p:txBody>
            <a:bodyPr wrap="square">
              <a:spAutoFit/>
            </a:bodyPr>
            <a:lstStyle/>
            <a:p>
              <a:pPr defTabSz="913190"/>
              <a:r>
                <a:rPr lang="en-US" dirty="0">
                  <a:solidFill>
                    <a:srgbClr val="3E5057"/>
                  </a:solidFill>
                </a:rPr>
                <a:t>OECD Questionnaire on Affordable and Social Housing</a:t>
              </a:r>
              <a:endParaRPr lang="ru-RU" dirty="0">
                <a:solidFill>
                  <a:srgbClr val="3E5057"/>
                </a:solidFill>
              </a:endParaRPr>
            </a:p>
          </p:txBody>
        </p:sp>
        <p:sp>
          <p:nvSpPr>
            <p:cNvPr id="24" name="Прямоугольник 23"/>
            <p:cNvSpPr/>
            <p:nvPr/>
          </p:nvSpPr>
          <p:spPr>
            <a:xfrm>
              <a:off x="889409" y="4428738"/>
              <a:ext cx="1386853" cy="5170647"/>
            </a:xfrm>
            <a:prstGeom prst="rect">
              <a:avLst/>
            </a:prstGeom>
          </p:spPr>
          <p:txBody>
            <a:bodyPr wrap="square">
              <a:spAutoFit/>
            </a:bodyPr>
            <a:lstStyle/>
            <a:p>
              <a:pPr defTabSz="913190"/>
              <a:r>
                <a:rPr lang="ru-RU" dirty="0">
                  <a:solidFill>
                    <a:srgbClr val="3E5057"/>
                  </a:solidFill>
                </a:rPr>
                <a:t>Австралия</a:t>
              </a:r>
            </a:p>
            <a:p>
              <a:pPr defTabSz="913190"/>
              <a:endParaRPr lang="ru-RU" dirty="0">
                <a:solidFill>
                  <a:srgbClr val="3E5057"/>
                </a:solidFill>
              </a:endParaRPr>
            </a:p>
            <a:p>
              <a:pPr defTabSz="913190"/>
              <a:r>
                <a:rPr lang="ru-RU" dirty="0">
                  <a:solidFill>
                    <a:srgbClr val="3E5057"/>
                  </a:solidFill>
                </a:rPr>
                <a:t>Чили</a:t>
              </a:r>
            </a:p>
            <a:p>
              <a:pPr defTabSz="913190"/>
              <a:endParaRPr lang="ru-RU" dirty="0">
                <a:solidFill>
                  <a:srgbClr val="3E5057"/>
                </a:solidFill>
              </a:endParaRPr>
            </a:p>
            <a:p>
              <a:pPr defTabSz="913190"/>
              <a:r>
                <a:rPr lang="ru-RU" dirty="0">
                  <a:solidFill>
                    <a:srgbClr val="3E5057"/>
                  </a:solidFill>
                </a:rPr>
                <a:t>Германия</a:t>
              </a:r>
            </a:p>
            <a:p>
              <a:pPr defTabSz="913190"/>
              <a:r>
                <a:rPr lang="ru-RU" dirty="0">
                  <a:solidFill>
                    <a:srgbClr val="3E5057"/>
                  </a:solidFill>
                </a:rPr>
                <a:t>Корея</a:t>
              </a:r>
            </a:p>
            <a:p>
              <a:pPr defTabSz="913190"/>
              <a:r>
                <a:rPr lang="ru-RU" dirty="0">
                  <a:solidFill>
                    <a:srgbClr val="3E5057"/>
                  </a:solidFill>
                </a:rPr>
                <a:t>Япония</a:t>
              </a:r>
            </a:p>
            <a:p>
              <a:pPr defTabSz="913190"/>
              <a:r>
                <a:rPr lang="ru-RU" dirty="0">
                  <a:solidFill>
                    <a:srgbClr val="3E5057"/>
                  </a:solidFill>
                </a:rPr>
                <a:t>Мексика</a:t>
              </a:r>
            </a:p>
            <a:p>
              <a:pPr defTabSz="913190"/>
              <a:endParaRPr lang="ru-RU" dirty="0">
                <a:solidFill>
                  <a:srgbClr val="3E5057"/>
                </a:solidFill>
              </a:endParaRPr>
            </a:p>
            <a:p>
              <a:pPr defTabSz="913190"/>
              <a:r>
                <a:rPr lang="ru-RU" dirty="0">
                  <a:solidFill>
                    <a:srgbClr val="3E5057"/>
                  </a:solidFill>
                </a:rPr>
                <a:t>США</a:t>
              </a:r>
            </a:p>
          </p:txBody>
        </p:sp>
        <p:sp>
          <p:nvSpPr>
            <p:cNvPr id="25" name="Прямоугольник 24"/>
            <p:cNvSpPr/>
            <p:nvPr/>
          </p:nvSpPr>
          <p:spPr>
            <a:xfrm>
              <a:off x="889409" y="7723260"/>
              <a:ext cx="5793780" cy="1292662"/>
            </a:xfrm>
            <a:prstGeom prst="rect">
              <a:avLst/>
            </a:prstGeom>
          </p:spPr>
          <p:txBody>
            <a:bodyPr wrap="square">
              <a:spAutoFit/>
            </a:bodyPr>
            <a:lstStyle/>
            <a:p>
              <a:pPr defTabSz="913190"/>
              <a:r>
                <a:rPr lang="ru-RU" dirty="0">
                  <a:solidFill>
                    <a:srgbClr val="3E5057"/>
                  </a:solidFill>
                </a:rPr>
                <a:t>Европейский союз «</a:t>
              </a:r>
              <a:r>
                <a:rPr lang="en-US" dirty="0">
                  <a:solidFill>
                    <a:srgbClr val="3E5057"/>
                  </a:solidFill>
                </a:rPr>
                <a:t>European Union Statistics on Income and Living Conditions</a:t>
              </a:r>
              <a:r>
                <a:rPr lang="ru-RU" dirty="0">
                  <a:solidFill>
                    <a:srgbClr val="3E5057"/>
                  </a:solidFill>
                </a:rPr>
                <a:t>»</a:t>
              </a:r>
            </a:p>
          </p:txBody>
        </p:sp>
        <p:sp>
          <p:nvSpPr>
            <p:cNvPr id="27" name="Прямоугольник 26"/>
            <p:cNvSpPr/>
            <p:nvPr/>
          </p:nvSpPr>
          <p:spPr>
            <a:xfrm>
              <a:off x="209656" y="3288652"/>
              <a:ext cx="5765557" cy="430888"/>
            </a:xfrm>
            <a:prstGeom prst="rect">
              <a:avLst/>
            </a:prstGeom>
          </p:spPr>
          <p:txBody>
            <a:bodyPr wrap="square">
              <a:spAutoFit/>
            </a:bodyPr>
            <a:lstStyle/>
            <a:p>
              <a:pPr defTabSz="913190"/>
              <a:r>
                <a:rPr lang="ru-RU" sz="1400" dirty="0">
                  <a:solidFill>
                    <a:srgbClr val="3E5057"/>
                  </a:solidFill>
                </a:rPr>
                <a:t>Данные национальных статистических служб</a:t>
              </a:r>
            </a:p>
          </p:txBody>
        </p:sp>
        <p:sp>
          <p:nvSpPr>
            <p:cNvPr id="29" name="Прямоугольник 28"/>
            <p:cNvSpPr/>
            <p:nvPr/>
          </p:nvSpPr>
          <p:spPr>
            <a:xfrm>
              <a:off x="209656" y="7307106"/>
              <a:ext cx="4972181" cy="430888"/>
            </a:xfrm>
            <a:prstGeom prst="rect">
              <a:avLst/>
            </a:prstGeom>
          </p:spPr>
          <p:txBody>
            <a:bodyPr wrap="square">
              <a:spAutoFit/>
            </a:bodyPr>
            <a:lstStyle/>
            <a:p>
              <a:pPr defTabSz="913190"/>
              <a:r>
                <a:rPr lang="ru-RU" sz="1400" dirty="0">
                  <a:solidFill>
                    <a:srgbClr val="3E5057"/>
                  </a:solidFill>
                </a:rPr>
                <a:t>Международные исследования</a:t>
              </a:r>
            </a:p>
          </p:txBody>
        </p:sp>
        <p:sp>
          <p:nvSpPr>
            <p:cNvPr id="30" name="Прямоугольник 29"/>
            <p:cNvSpPr/>
            <p:nvPr/>
          </p:nvSpPr>
          <p:spPr>
            <a:xfrm>
              <a:off x="209656" y="8385634"/>
              <a:ext cx="3192688" cy="430888"/>
            </a:xfrm>
            <a:prstGeom prst="rect">
              <a:avLst/>
            </a:prstGeom>
          </p:spPr>
          <p:txBody>
            <a:bodyPr wrap="square">
              <a:spAutoFit/>
            </a:bodyPr>
            <a:lstStyle/>
            <a:p>
              <a:pPr defTabSz="913190"/>
              <a:r>
                <a:rPr lang="ru-RU" sz="1400" dirty="0">
                  <a:solidFill>
                    <a:srgbClr val="3E5057"/>
                  </a:solidFill>
                </a:rPr>
                <a:t>Исследования ОЭСР</a:t>
              </a:r>
            </a:p>
          </p:txBody>
        </p:sp>
        <p:sp>
          <p:nvSpPr>
            <p:cNvPr id="31" name="Прямоугольник 30"/>
            <p:cNvSpPr/>
            <p:nvPr/>
          </p:nvSpPr>
          <p:spPr>
            <a:xfrm>
              <a:off x="2219720" y="4428738"/>
              <a:ext cx="4207976" cy="5946245"/>
            </a:xfrm>
            <a:prstGeom prst="rect">
              <a:avLst/>
            </a:prstGeom>
          </p:spPr>
          <p:txBody>
            <a:bodyPr wrap="square">
              <a:spAutoFit/>
            </a:bodyPr>
            <a:lstStyle/>
            <a:p>
              <a:pPr marL="203833" indent="-203833" defTabSz="913190">
                <a:buClr>
                  <a:srgbClr val="8FC54C"/>
                </a:buClr>
                <a:buFont typeface="Arial" panose="020B0604020202020204" pitchFamily="34" charset="0"/>
                <a:buChar char="•"/>
              </a:pPr>
              <a:r>
                <a:rPr lang="en-US" dirty="0">
                  <a:solidFill>
                    <a:srgbClr val="3E5057"/>
                  </a:solidFill>
                </a:rPr>
                <a:t>Household</a:t>
              </a:r>
              <a:r>
                <a:rPr lang="ru-RU" dirty="0">
                  <a:solidFill>
                    <a:srgbClr val="3E5057"/>
                  </a:solidFill>
                </a:rPr>
                <a:t>, </a:t>
              </a:r>
              <a:r>
                <a:rPr lang="en-US" dirty="0">
                  <a:solidFill>
                    <a:srgbClr val="3E5057"/>
                  </a:solidFill>
                </a:rPr>
                <a:t>Income and </a:t>
              </a:r>
              <a:r>
                <a:rPr lang="en-US" dirty="0" err="1">
                  <a:solidFill>
                    <a:srgbClr val="3E5057"/>
                  </a:solidFill>
                </a:rPr>
                <a:t>Labour</a:t>
              </a:r>
              <a:r>
                <a:rPr lang="en-US" dirty="0">
                  <a:solidFill>
                    <a:srgbClr val="3E5057"/>
                  </a:solidFill>
                </a:rPr>
                <a:t> Dynamics Survey</a:t>
              </a:r>
              <a:endParaRPr lang="ru-RU" dirty="0">
                <a:solidFill>
                  <a:srgbClr val="3E5057"/>
                </a:solidFill>
              </a:endParaRPr>
            </a:p>
            <a:p>
              <a:pPr marL="203833" indent="-203833" defTabSz="913190">
                <a:buClr>
                  <a:srgbClr val="8FC54C"/>
                </a:buClr>
                <a:buFont typeface="Arial" panose="020B0604020202020204" pitchFamily="34" charset="0"/>
                <a:buChar char="•"/>
              </a:pPr>
              <a:r>
                <a:rPr lang="en-US" dirty="0" err="1">
                  <a:solidFill>
                    <a:srgbClr val="3E5057"/>
                  </a:solidFill>
                </a:rPr>
                <a:t>Encuesta</a:t>
              </a:r>
              <a:r>
                <a:rPr lang="en-US" dirty="0">
                  <a:solidFill>
                    <a:srgbClr val="3E5057"/>
                  </a:solidFill>
                </a:rPr>
                <a:t> de </a:t>
              </a:r>
              <a:r>
                <a:rPr lang="en-US" dirty="0" err="1">
                  <a:solidFill>
                    <a:srgbClr val="3E5057"/>
                  </a:solidFill>
                </a:rPr>
                <a:t>Caracterización</a:t>
              </a:r>
              <a:r>
                <a:rPr lang="en-US" dirty="0">
                  <a:solidFill>
                    <a:srgbClr val="3E5057"/>
                  </a:solidFill>
                </a:rPr>
                <a:t> </a:t>
              </a:r>
              <a:r>
                <a:rPr lang="en-US" dirty="0" err="1">
                  <a:solidFill>
                    <a:srgbClr val="3E5057"/>
                  </a:solidFill>
                </a:rPr>
                <a:t>Socioeconómica</a:t>
              </a:r>
              <a:r>
                <a:rPr lang="en-US" dirty="0">
                  <a:solidFill>
                    <a:srgbClr val="3E5057"/>
                  </a:solidFill>
                </a:rPr>
                <a:t> Nacional</a:t>
              </a:r>
              <a:endParaRPr lang="ru-RU" dirty="0">
                <a:solidFill>
                  <a:srgbClr val="3E5057"/>
                </a:solidFill>
              </a:endParaRPr>
            </a:p>
            <a:p>
              <a:pPr marL="203833" indent="-203833" defTabSz="913190">
                <a:buClr>
                  <a:srgbClr val="8FC54C"/>
                </a:buClr>
                <a:buFont typeface="Arial" panose="020B0604020202020204" pitchFamily="34" charset="0"/>
                <a:buChar char="•"/>
              </a:pPr>
              <a:r>
                <a:rPr lang="en-US" dirty="0">
                  <a:solidFill>
                    <a:srgbClr val="3E5057"/>
                  </a:solidFill>
                </a:rPr>
                <a:t>German Socio-Economic Panel</a:t>
              </a:r>
              <a:endParaRPr lang="ru-RU" dirty="0">
                <a:solidFill>
                  <a:srgbClr val="3E5057"/>
                </a:solidFill>
              </a:endParaRPr>
            </a:p>
            <a:p>
              <a:pPr marL="203833" indent="-203833" defTabSz="913190">
                <a:buClr>
                  <a:srgbClr val="8FC54C"/>
                </a:buClr>
                <a:buFont typeface="Arial" panose="020B0604020202020204" pitchFamily="34" charset="0"/>
                <a:buChar char="•"/>
              </a:pPr>
              <a:r>
                <a:rPr lang="en-US" dirty="0">
                  <a:solidFill>
                    <a:srgbClr val="3E5057"/>
                  </a:solidFill>
                </a:rPr>
                <a:t>Korean Housing Survey</a:t>
              </a:r>
              <a:endParaRPr lang="ru-RU" dirty="0">
                <a:solidFill>
                  <a:srgbClr val="3E5057"/>
                </a:solidFill>
              </a:endParaRPr>
            </a:p>
            <a:p>
              <a:pPr marL="203833" indent="-203833" defTabSz="913190">
                <a:buClr>
                  <a:srgbClr val="8FC54C"/>
                </a:buClr>
                <a:buFont typeface="Arial" panose="020B0604020202020204" pitchFamily="34" charset="0"/>
                <a:buChar char="•"/>
              </a:pPr>
              <a:r>
                <a:rPr lang="en-US" dirty="0">
                  <a:solidFill>
                    <a:srgbClr val="3E5057"/>
                  </a:solidFill>
                </a:rPr>
                <a:t>Japan Household Panel Study</a:t>
              </a:r>
              <a:endParaRPr lang="ru-RU" dirty="0">
                <a:solidFill>
                  <a:srgbClr val="3E5057"/>
                </a:solidFill>
              </a:endParaRPr>
            </a:p>
            <a:p>
              <a:pPr marL="203833" indent="-203833" defTabSz="913190">
                <a:buClr>
                  <a:srgbClr val="8FC54C"/>
                </a:buClr>
                <a:buFont typeface="Arial" panose="020B0604020202020204" pitchFamily="34" charset="0"/>
                <a:buChar char="•"/>
              </a:pPr>
              <a:r>
                <a:rPr lang="en-US" dirty="0" err="1">
                  <a:solidFill>
                    <a:srgbClr val="3E5057"/>
                  </a:solidFill>
                </a:rPr>
                <a:t>Encuesta</a:t>
              </a:r>
              <a:r>
                <a:rPr lang="en-US" dirty="0">
                  <a:solidFill>
                    <a:srgbClr val="3E5057"/>
                  </a:solidFill>
                </a:rPr>
                <a:t> Nacional de </a:t>
              </a:r>
              <a:r>
                <a:rPr lang="en-US" dirty="0" err="1">
                  <a:solidFill>
                    <a:srgbClr val="3E5057"/>
                  </a:solidFill>
                </a:rPr>
                <a:t>Ingresos</a:t>
              </a:r>
              <a:r>
                <a:rPr lang="en-US" dirty="0">
                  <a:solidFill>
                    <a:srgbClr val="3E5057"/>
                  </a:solidFill>
                </a:rPr>
                <a:t> y </a:t>
              </a:r>
              <a:r>
                <a:rPr lang="en-US" dirty="0" err="1">
                  <a:solidFill>
                    <a:srgbClr val="3E5057"/>
                  </a:solidFill>
                </a:rPr>
                <a:t>Gastos</a:t>
              </a:r>
              <a:r>
                <a:rPr lang="en-US" dirty="0">
                  <a:solidFill>
                    <a:srgbClr val="3E5057"/>
                  </a:solidFill>
                </a:rPr>
                <a:t> de </a:t>
              </a:r>
              <a:r>
                <a:rPr lang="en-US" dirty="0" err="1">
                  <a:solidFill>
                    <a:srgbClr val="3E5057"/>
                  </a:solidFill>
                </a:rPr>
                <a:t>los</a:t>
              </a:r>
              <a:r>
                <a:rPr lang="en-US" dirty="0">
                  <a:solidFill>
                    <a:srgbClr val="3E5057"/>
                  </a:solidFill>
                </a:rPr>
                <a:t> </a:t>
              </a:r>
              <a:r>
                <a:rPr lang="en-US" dirty="0" err="1">
                  <a:solidFill>
                    <a:srgbClr val="3E5057"/>
                  </a:solidFill>
                </a:rPr>
                <a:t>Hogares</a:t>
              </a:r>
              <a:endParaRPr lang="ru-RU" dirty="0">
                <a:solidFill>
                  <a:srgbClr val="3E5057"/>
                </a:solidFill>
              </a:endParaRPr>
            </a:p>
            <a:p>
              <a:pPr marL="203833" indent="-203833" defTabSz="913190">
                <a:buClr>
                  <a:srgbClr val="8FC54C"/>
                </a:buClr>
                <a:buFont typeface="Arial" panose="020B0604020202020204" pitchFamily="34" charset="0"/>
                <a:buChar char="•"/>
              </a:pPr>
              <a:r>
                <a:rPr lang="en-US" dirty="0">
                  <a:solidFill>
                    <a:srgbClr val="3E5057"/>
                  </a:solidFill>
                </a:rPr>
                <a:t>American Community Survey</a:t>
              </a:r>
              <a:endParaRPr lang="ru-RU" dirty="0">
                <a:solidFill>
                  <a:srgbClr val="3E5057"/>
                </a:solidFill>
              </a:endParaRPr>
            </a:p>
          </p:txBody>
        </p:sp>
      </p:grpSp>
      <p:sp>
        <p:nvSpPr>
          <p:cNvPr id="32" name="TextBox 31"/>
          <p:cNvSpPr txBox="1"/>
          <p:nvPr/>
        </p:nvSpPr>
        <p:spPr>
          <a:xfrm>
            <a:off x="149764" y="1581284"/>
            <a:ext cx="2449389" cy="285793"/>
          </a:xfrm>
          <a:prstGeom prst="rect">
            <a:avLst/>
          </a:prstGeom>
          <a:noFill/>
        </p:spPr>
        <p:txBody>
          <a:bodyPr wrap="none" lIns="65226" tIns="32613" rIns="65226" bIns="32613" rtlCol="0">
            <a:spAutoFit/>
          </a:bodyPr>
          <a:lstStyle/>
          <a:p>
            <a:pPr defTabSz="913190"/>
            <a:r>
              <a:rPr lang="ru-RU" sz="1400" b="1" dirty="0">
                <a:solidFill>
                  <a:srgbClr val="8FC54C"/>
                </a:solidFill>
              </a:rPr>
              <a:t>Алгоритм анализа ОЭСР</a:t>
            </a:r>
          </a:p>
        </p:txBody>
      </p:sp>
      <p:grpSp>
        <p:nvGrpSpPr>
          <p:cNvPr id="45" name="Группа 44"/>
          <p:cNvGrpSpPr/>
          <p:nvPr/>
        </p:nvGrpSpPr>
        <p:grpSpPr>
          <a:xfrm>
            <a:off x="5609435" y="1867085"/>
            <a:ext cx="3294528" cy="1811355"/>
            <a:chOff x="7126942" y="2810856"/>
            <a:chExt cx="4612339" cy="2535897"/>
          </a:xfrm>
        </p:grpSpPr>
        <p:sp>
          <p:nvSpPr>
            <p:cNvPr id="42" name="Прямоугольник 41"/>
            <p:cNvSpPr/>
            <p:nvPr/>
          </p:nvSpPr>
          <p:spPr>
            <a:xfrm>
              <a:off x="7126942" y="2810856"/>
              <a:ext cx="4612339" cy="253589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defTabSz="913190"/>
              <a:endParaRPr lang="ru-RU">
                <a:solidFill>
                  <a:srgbClr val="3E5057"/>
                </a:solidFill>
              </a:endParaRPr>
            </a:p>
          </p:txBody>
        </p:sp>
        <p:sp>
          <p:nvSpPr>
            <p:cNvPr id="35" name="TextBox 34"/>
            <p:cNvSpPr txBox="1"/>
            <p:nvPr/>
          </p:nvSpPr>
          <p:spPr>
            <a:xfrm>
              <a:off x="7126943" y="2845603"/>
              <a:ext cx="2776529" cy="430888"/>
            </a:xfrm>
            <a:prstGeom prst="rect">
              <a:avLst/>
            </a:prstGeom>
            <a:noFill/>
          </p:spPr>
          <p:txBody>
            <a:bodyPr wrap="none" rtlCol="0">
              <a:spAutoFit/>
            </a:bodyPr>
            <a:lstStyle/>
            <a:p>
              <a:pPr defTabSz="913190"/>
              <a:r>
                <a:rPr lang="ru-RU" sz="1400" b="1" i="1" dirty="0">
                  <a:solidFill>
                    <a:srgbClr val="8FC54C"/>
                  </a:solidFill>
                </a:rPr>
                <a:t>Базы данных ОЭСР</a:t>
              </a:r>
            </a:p>
          </p:txBody>
        </p:sp>
        <p:sp>
          <p:nvSpPr>
            <p:cNvPr id="36" name="TextBox 35"/>
            <p:cNvSpPr txBox="1"/>
            <p:nvPr/>
          </p:nvSpPr>
          <p:spPr>
            <a:xfrm>
              <a:off x="7126943" y="3195531"/>
              <a:ext cx="3654014" cy="517065"/>
            </a:xfrm>
            <a:prstGeom prst="rect">
              <a:avLst/>
            </a:prstGeom>
            <a:noFill/>
          </p:spPr>
          <p:txBody>
            <a:bodyPr wrap="none" rtlCol="0">
              <a:spAutoFit/>
            </a:bodyPr>
            <a:lstStyle/>
            <a:p>
              <a:pPr defTabSz="913190"/>
              <a:r>
                <a:rPr lang="en-US" sz="1100" dirty="0">
                  <a:solidFill>
                    <a:srgbClr val="3E5057"/>
                  </a:solidFill>
                </a:rPr>
                <a:t>OECD </a:t>
              </a:r>
              <a:r>
                <a:rPr lang="ru-RU" sz="1100" dirty="0" err="1">
                  <a:solidFill>
                    <a:srgbClr val="3E5057"/>
                  </a:solidFill>
                </a:rPr>
                <a:t>Affordable</a:t>
              </a:r>
              <a:r>
                <a:rPr lang="ru-RU" sz="1100" dirty="0">
                  <a:solidFill>
                    <a:srgbClr val="3E5057"/>
                  </a:solidFill>
                </a:rPr>
                <a:t> </a:t>
              </a:r>
              <a:r>
                <a:rPr lang="ru-RU" sz="1100" dirty="0" err="1">
                  <a:solidFill>
                    <a:srgbClr val="3E5057"/>
                  </a:solidFill>
                </a:rPr>
                <a:t>Housing</a:t>
              </a:r>
              <a:r>
                <a:rPr lang="ru-RU" sz="1100" dirty="0">
                  <a:solidFill>
                    <a:srgbClr val="3E5057"/>
                  </a:solidFill>
                </a:rPr>
                <a:t> </a:t>
              </a:r>
              <a:r>
                <a:rPr lang="ru-RU" sz="1100" dirty="0" err="1">
                  <a:solidFill>
                    <a:srgbClr val="3E5057"/>
                  </a:solidFill>
                </a:rPr>
                <a:t>Database</a:t>
              </a:r>
              <a:endParaRPr lang="ru-RU" sz="1100" dirty="0">
                <a:solidFill>
                  <a:srgbClr val="3E5057"/>
                </a:solidFill>
              </a:endParaRPr>
            </a:p>
            <a:p>
              <a:pPr defTabSz="913190"/>
              <a:r>
                <a:rPr lang="en-US" sz="700" dirty="0">
                  <a:solidFill>
                    <a:srgbClr val="8FC54C"/>
                  </a:solidFill>
                  <a:hlinkClick r:id="rId8"/>
                </a:rPr>
                <a:t>http://www.oecd.org/social/affordable-housing-database.htm</a:t>
              </a:r>
              <a:endParaRPr lang="ru-RU" sz="700" dirty="0">
                <a:solidFill>
                  <a:srgbClr val="8FC54C"/>
                </a:solidFill>
              </a:endParaRPr>
            </a:p>
          </p:txBody>
        </p:sp>
        <p:sp>
          <p:nvSpPr>
            <p:cNvPr id="38" name="Прямоугольник 37"/>
            <p:cNvSpPr/>
            <p:nvPr/>
          </p:nvSpPr>
          <p:spPr>
            <a:xfrm>
              <a:off x="7126943" y="3591348"/>
              <a:ext cx="4024567" cy="1723549"/>
            </a:xfrm>
            <a:prstGeom prst="rect">
              <a:avLst/>
            </a:prstGeom>
          </p:spPr>
          <p:txBody>
            <a:bodyPr wrap="square">
              <a:spAutoFit/>
            </a:bodyPr>
            <a:lstStyle/>
            <a:p>
              <a:pPr marL="244601" indent="-244601" defTabSz="913190">
                <a:buClr>
                  <a:srgbClr val="8FC54C"/>
                </a:buClr>
                <a:buFont typeface="Arial" panose="020B0604020202020204" pitchFamily="34" charset="0"/>
                <a:buChar char="•"/>
              </a:pPr>
              <a:r>
                <a:rPr lang="en-US" sz="1100" dirty="0">
                  <a:solidFill>
                    <a:srgbClr val="3E5057"/>
                  </a:solidFill>
                </a:rPr>
                <a:t>OECD Regional Database</a:t>
              </a:r>
              <a:endParaRPr lang="ru-RU" sz="1100" dirty="0">
                <a:solidFill>
                  <a:srgbClr val="3E5057"/>
                </a:solidFill>
              </a:endParaRPr>
            </a:p>
            <a:p>
              <a:pPr defTabSz="913190">
                <a:buClr>
                  <a:srgbClr val="8FC54C"/>
                </a:buClr>
              </a:pPr>
              <a:r>
                <a:rPr lang="en-US" sz="700" dirty="0">
                  <a:solidFill>
                    <a:srgbClr val="3E5057"/>
                  </a:solidFill>
                  <a:hlinkClick r:id="rId9"/>
                </a:rPr>
                <a:t>http://stats.oecd.org/Index.aspx?datasetcode=REG_DEMO_TL2</a:t>
              </a:r>
              <a:r>
                <a:rPr lang="ru-RU" sz="700" dirty="0">
                  <a:solidFill>
                    <a:srgbClr val="3E5057"/>
                  </a:solidFill>
                </a:rPr>
                <a:t> </a:t>
              </a:r>
            </a:p>
            <a:p>
              <a:pPr marL="701202" lvl="1" indent="-244601" defTabSz="913190">
                <a:buClr>
                  <a:srgbClr val="8FC54C"/>
                </a:buClr>
                <a:buFont typeface="Arial" panose="020B0604020202020204" pitchFamily="34" charset="0"/>
                <a:buChar char="•"/>
              </a:pPr>
              <a:r>
                <a:rPr lang="en-US" sz="1000" dirty="0">
                  <a:solidFill>
                    <a:srgbClr val="3E5057"/>
                  </a:solidFill>
                  <a:hlinkClick r:id="rId10"/>
                </a:rPr>
                <a:t>OECD Regional </a:t>
              </a:r>
              <a:r>
                <a:rPr lang="en-US" sz="1000" dirty="0" err="1">
                  <a:solidFill>
                    <a:srgbClr val="3E5057"/>
                  </a:solidFill>
                  <a:hlinkClick r:id="rId10"/>
                </a:rPr>
                <a:t>eXplorer</a:t>
              </a:r>
              <a:endParaRPr lang="ru-RU" sz="1000" dirty="0">
                <a:solidFill>
                  <a:srgbClr val="3E5057"/>
                </a:solidFill>
              </a:endParaRPr>
            </a:p>
            <a:p>
              <a:pPr marL="244601" indent="-244601" defTabSz="913190">
                <a:buClr>
                  <a:srgbClr val="8FC54C"/>
                </a:buClr>
                <a:buFont typeface="Arial" panose="020B0604020202020204" pitchFamily="34" charset="0"/>
                <a:buChar char="•"/>
              </a:pPr>
              <a:r>
                <a:rPr lang="en-US" sz="1100" dirty="0">
                  <a:solidFill>
                    <a:srgbClr val="3E5057"/>
                  </a:solidFill>
                </a:rPr>
                <a:t>OECD Metropolitan Database</a:t>
              </a:r>
              <a:endParaRPr lang="ru-RU" sz="1100" dirty="0">
                <a:solidFill>
                  <a:srgbClr val="3E5057"/>
                </a:solidFill>
              </a:endParaRPr>
            </a:p>
            <a:p>
              <a:pPr defTabSz="913190">
                <a:buClr>
                  <a:srgbClr val="8FC54C"/>
                </a:buClr>
              </a:pPr>
              <a:r>
                <a:rPr lang="en-US" sz="700" dirty="0">
                  <a:solidFill>
                    <a:srgbClr val="3E5057"/>
                  </a:solidFill>
                  <a:hlinkClick r:id="rId11"/>
                </a:rPr>
                <a:t>http://stats.oecd.org/Index.aspx?Datasetcode=CITIES</a:t>
              </a:r>
              <a:r>
                <a:rPr lang="ru-RU" sz="700" dirty="0">
                  <a:solidFill>
                    <a:srgbClr val="3E5057"/>
                  </a:solidFill>
                </a:rPr>
                <a:t> </a:t>
              </a:r>
            </a:p>
            <a:p>
              <a:pPr marL="701202" lvl="1" indent="-244601" defTabSz="913190">
                <a:buClr>
                  <a:srgbClr val="8FC54C"/>
                </a:buClr>
                <a:buFont typeface="Arial" panose="020B0604020202020204" pitchFamily="34" charset="0"/>
                <a:buChar char="•"/>
              </a:pPr>
              <a:r>
                <a:rPr lang="en-US" sz="1000" dirty="0">
                  <a:solidFill>
                    <a:srgbClr val="3E5057"/>
                  </a:solidFill>
                  <a:hlinkClick r:id="rId12"/>
                </a:rPr>
                <a:t>OECD Metro </a:t>
              </a:r>
              <a:r>
                <a:rPr lang="en-US" sz="1000" dirty="0" err="1">
                  <a:solidFill>
                    <a:srgbClr val="3E5057"/>
                  </a:solidFill>
                  <a:hlinkClick r:id="rId12"/>
                </a:rPr>
                <a:t>eXplorer</a:t>
              </a:r>
              <a:endParaRPr lang="ru-RU" sz="1000" dirty="0">
                <a:solidFill>
                  <a:srgbClr val="3E5057"/>
                </a:solidFill>
              </a:endParaRPr>
            </a:p>
            <a:p>
              <a:pPr marL="244601" indent="-244601" defTabSz="913190">
                <a:buClr>
                  <a:srgbClr val="8FC54C"/>
                </a:buClr>
                <a:buFont typeface="Arial" panose="020B0604020202020204" pitchFamily="34" charset="0"/>
                <a:buChar char="•"/>
              </a:pPr>
              <a:r>
                <a:rPr lang="ru-RU" sz="1100" dirty="0">
                  <a:solidFill>
                    <a:srgbClr val="3E5057"/>
                  </a:solidFill>
                </a:rPr>
                <a:t>«</a:t>
              </a:r>
              <a:r>
                <a:rPr lang="en-US" sz="1100" dirty="0">
                  <a:solidFill>
                    <a:srgbClr val="3E5057"/>
                  </a:solidFill>
                </a:rPr>
                <a:t>How's life in your region?»</a:t>
              </a:r>
              <a:endParaRPr lang="ru-RU" sz="1100" dirty="0">
                <a:solidFill>
                  <a:srgbClr val="3E5057"/>
                </a:solidFill>
              </a:endParaRPr>
            </a:p>
            <a:p>
              <a:pPr defTabSz="913190">
                <a:buClr>
                  <a:srgbClr val="8FC54C"/>
                </a:buClr>
              </a:pPr>
              <a:r>
                <a:rPr lang="en-US" sz="700" dirty="0">
                  <a:solidFill>
                    <a:srgbClr val="3E5057"/>
                  </a:solidFill>
                  <a:hlinkClick r:id="rId13"/>
                </a:rPr>
                <a:t>http://www.oecd.org/regional/how-is-life-in-your-region.htm</a:t>
              </a:r>
              <a:r>
                <a:rPr lang="ru-RU" sz="700" dirty="0">
                  <a:solidFill>
                    <a:srgbClr val="3E5057"/>
                  </a:solidFill>
                </a:rPr>
                <a:t> </a:t>
              </a:r>
            </a:p>
          </p:txBody>
        </p:sp>
        <p:cxnSp>
          <p:nvCxnSpPr>
            <p:cNvPr id="40" name="Соединительная линия уступом 39"/>
            <p:cNvCxnSpPr>
              <a:stCxn id="36" idx="3"/>
              <a:endCxn id="38" idx="3"/>
            </p:cNvCxnSpPr>
            <p:nvPr/>
          </p:nvCxnSpPr>
          <p:spPr>
            <a:xfrm>
              <a:off x="10780957" y="3454064"/>
              <a:ext cx="370553" cy="999058"/>
            </a:xfrm>
            <a:prstGeom prst="bentConnector3">
              <a:avLst>
                <a:gd name="adj1" fmla="val 186368"/>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grpSp>
      <p:sp>
        <p:nvSpPr>
          <p:cNvPr id="46" name="Стрелка вправо 45"/>
          <p:cNvSpPr/>
          <p:nvPr/>
        </p:nvSpPr>
        <p:spPr>
          <a:xfrm>
            <a:off x="4962848" y="2507014"/>
            <a:ext cx="606994" cy="346166"/>
          </a:xfrm>
          <a:prstGeom prst="rightArrow">
            <a:avLst/>
          </a:prstGeom>
        </p:spPr>
        <p:style>
          <a:lnRef idx="2">
            <a:schemeClr val="accent6"/>
          </a:lnRef>
          <a:fillRef idx="1">
            <a:schemeClr val="lt1"/>
          </a:fillRef>
          <a:effectRef idx="0">
            <a:schemeClr val="accent6"/>
          </a:effectRef>
          <a:fontRef idx="minor">
            <a:schemeClr val="dk1"/>
          </a:fontRef>
        </p:style>
        <p:txBody>
          <a:bodyPr lIns="65226" tIns="32613" rIns="65226" bIns="32613" rtlCol="0" anchor="ctr"/>
          <a:lstStyle/>
          <a:p>
            <a:pPr algn="ctr" defTabSz="913190"/>
            <a:endParaRPr lang="ru-RU">
              <a:solidFill>
                <a:srgbClr val="3E5057"/>
              </a:solidFill>
            </a:endParaRPr>
          </a:p>
        </p:txBody>
      </p:sp>
      <p:grpSp>
        <p:nvGrpSpPr>
          <p:cNvPr id="62" name="Группа 61"/>
          <p:cNvGrpSpPr/>
          <p:nvPr/>
        </p:nvGrpSpPr>
        <p:grpSpPr>
          <a:xfrm>
            <a:off x="5153622" y="3726466"/>
            <a:ext cx="3458581" cy="1471419"/>
            <a:chOff x="6989969" y="5042226"/>
            <a:chExt cx="4842013" cy="2059987"/>
          </a:xfrm>
        </p:grpSpPr>
        <p:sp>
          <p:nvSpPr>
            <p:cNvPr id="47" name="Прямоугольник 46"/>
            <p:cNvSpPr/>
            <p:nvPr/>
          </p:nvSpPr>
          <p:spPr>
            <a:xfrm>
              <a:off x="7003416" y="5042226"/>
              <a:ext cx="4828566" cy="205998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defTabSz="913190"/>
              <a:endParaRPr lang="ru-RU" dirty="0">
                <a:solidFill>
                  <a:srgbClr val="3E5057"/>
                </a:solidFill>
              </a:endParaRPr>
            </a:p>
          </p:txBody>
        </p:sp>
        <p:sp>
          <p:nvSpPr>
            <p:cNvPr id="48" name="TextBox 47"/>
            <p:cNvSpPr txBox="1"/>
            <p:nvPr/>
          </p:nvSpPr>
          <p:spPr>
            <a:xfrm>
              <a:off x="6989969" y="5066604"/>
              <a:ext cx="4809778" cy="430888"/>
            </a:xfrm>
            <a:prstGeom prst="rect">
              <a:avLst/>
            </a:prstGeom>
            <a:noFill/>
          </p:spPr>
          <p:txBody>
            <a:bodyPr wrap="none" rtlCol="0">
              <a:spAutoFit/>
            </a:bodyPr>
            <a:lstStyle/>
            <a:p>
              <a:pPr defTabSz="913190"/>
              <a:r>
                <a:rPr lang="ru-RU" sz="1400" b="1" i="1" dirty="0">
                  <a:solidFill>
                    <a:srgbClr val="8FC54C"/>
                  </a:solidFill>
                </a:rPr>
                <a:t>Рекомендации страновых обзоров</a:t>
              </a:r>
            </a:p>
          </p:txBody>
        </p:sp>
        <p:sp>
          <p:nvSpPr>
            <p:cNvPr id="49" name="TextBox 48"/>
            <p:cNvSpPr txBox="1"/>
            <p:nvPr/>
          </p:nvSpPr>
          <p:spPr>
            <a:xfrm>
              <a:off x="7194975" y="5426373"/>
              <a:ext cx="4457712" cy="1600438"/>
            </a:xfrm>
            <a:prstGeom prst="rect">
              <a:avLst/>
            </a:prstGeom>
            <a:noFill/>
          </p:spPr>
          <p:txBody>
            <a:bodyPr wrap="square" rtlCol="0">
              <a:spAutoFit/>
            </a:bodyPr>
            <a:lstStyle/>
            <a:p>
              <a:pPr marL="244601" indent="-244601" defTabSz="913190">
                <a:buClr>
                  <a:srgbClr val="8FC54C"/>
                </a:buClr>
                <a:buFont typeface="Arial" panose="020B0604020202020204" pitchFamily="34" charset="0"/>
                <a:buChar char="•"/>
              </a:pPr>
              <a:r>
                <a:rPr lang="en-US" sz="1100" dirty="0">
                  <a:solidFill>
                    <a:srgbClr val="3E5057"/>
                  </a:solidFill>
                </a:rPr>
                <a:t>OECD Economic Surveys</a:t>
              </a:r>
              <a:endParaRPr lang="ru-RU" sz="1100" dirty="0">
                <a:solidFill>
                  <a:srgbClr val="3E5057"/>
                </a:solidFill>
              </a:endParaRPr>
            </a:p>
            <a:p>
              <a:pPr defTabSz="913190">
                <a:buClr>
                  <a:srgbClr val="8FC54C"/>
                </a:buClr>
              </a:pPr>
              <a:r>
                <a:rPr lang="en-US" sz="700" dirty="0">
                  <a:solidFill>
                    <a:srgbClr val="3E5057"/>
                  </a:solidFill>
                  <a:hlinkClick r:id="rId14"/>
                </a:rPr>
                <a:t>http://www.oecd-ilibrary.org/economics/oecd-economic-surveys_16097513</a:t>
              </a:r>
              <a:r>
                <a:rPr lang="ru-RU" sz="700" dirty="0">
                  <a:solidFill>
                    <a:srgbClr val="3E5057"/>
                  </a:solidFill>
                </a:rPr>
                <a:t> </a:t>
              </a:r>
              <a:endParaRPr lang="en-US" sz="700" dirty="0">
                <a:solidFill>
                  <a:srgbClr val="3E5057"/>
                </a:solidFill>
              </a:endParaRPr>
            </a:p>
            <a:p>
              <a:pPr marL="244601" indent="-244601" defTabSz="913190">
                <a:buClr>
                  <a:srgbClr val="8FC54C"/>
                </a:buClr>
                <a:buFont typeface="Arial" panose="020B0604020202020204" pitchFamily="34" charset="0"/>
                <a:buChar char="•"/>
              </a:pPr>
              <a:r>
                <a:rPr lang="en-US" sz="1100" dirty="0">
                  <a:solidFill>
                    <a:srgbClr val="3E5057"/>
                  </a:solidFill>
                </a:rPr>
                <a:t>OECD Territorial Reviews</a:t>
              </a:r>
              <a:endParaRPr lang="ru-RU" sz="1100" dirty="0">
                <a:solidFill>
                  <a:srgbClr val="3E5057"/>
                </a:solidFill>
              </a:endParaRPr>
            </a:p>
            <a:p>
              <a:pPr defTabSz="913190">
                <a:buClr>
                  <a:srgbClr val="8FC54C"/>
                </a:buClr>
              </a:pPr>
              <a:r>
                <a:rPr lang="en-US" sz="700" dirty="0">
                  <a:solidFill>
                    <a:srgbClr val="3E5057"/>
                  </a:solidFill>
                  <a:hlinkClick r:id="rId15"/>
                </a:rPr>
                <a:t>http://www.oecd-ilibrary.org/urban-rural-and-regional-development/oecd-territorial-reviews_19900759</a:t>
              </a:r>
              <a:r>
                <a:rPr lang="ru-RU" sz="700" dirty="0">
                  <a:solidFill>
                    <a:srgbClr val="3E5057"/>
                  </a:solidFill>
                </a:rPr>
                <a:t> </a:t>
              </a:r>
              <a:endParaRPr lang="en-US" sz="700" dirty="0">
                <a:solidFill>
                  <a:srgbClr val="3E5057"/>
                </a:solidFill>
              </a:endParaRPr>
            </a:p>
            <a:p>
              <a:pPr marL="244601" indent="-244601" defTabSz="913190">
                <a:buClr>
                  <a:srgbClr val="8FC54C"/>
                </a:buClr>
                <a:buFont typeface="Arial" panose="020B0604020202020204" pitchFamily="34" charset="0"/>
                <a:buChar char="•"/>
              </a:pPr>
              <a:r>
                <a:rPr lang="en-US" sz="1100" dirty="0">
                  <a:solidFill>
                    <a:srgbClr val="3E5057"/>
                  </a:solidFill>
                </a:rPr>
                <a:t>OECD Urban Policy Reviews</a:t>
              </a:r>
              <a:endParaRPr lang="ru-RU" sz="1100" dirty="0">
                <a:solidFill>
                  <a:srgbClr val="3E5057"/>
                </a:solidFill>
              </a:endParaRPr>
            </a:p>
            <a:p>
              <a:pPr defTabSz="913190">
                <a:buClr>
                  <a:srgbClr val="8FC54C"/>
                </a:buClr>
              </a:pPr>
              <a:r>
                <a:rPr lang="en-US" sz="700" dirty="0">
                  <a:solidFill>
                    <a:srgbClr val="3E5057"/>
                  </a:solidFill>
                  <a:hlinkClick r:id="rId16"/>
                </a:rPr>
                <a:t>http://www.oecd-ilibrary.org/urban-rural-and-regional-development/oecd-urban-policy-reviews_23069341</a:t>
              </a:r>
              <a:r>
                <a:rPr lang="ru-RU" sz="700" dirty="0">
                  <a:solidFill>
                    <a:srgbClr val="3E5057"/>
                  </a:solidFill>
                </a:rPr>
                <a:t> </a:t>
              </a:r>
            </a:p>
          </p:txBody>
        </p:sp>
      </p:grpSp>
      <p:cxnSp>
        <p:nvCxnSpPr>
          <p:cNvPr id="53" name="Соединительная линия уступом 52"/>
          <p:cNvCxnSpPr>
            <a:stCxn id="42" idx="3"/>
            <a:endCxn id="47" idx="3"/>
          </p:cNvCxnSpPr>
          <p:nvPr/>
        </p:nvCxnSpPr>
        <p:spPr>
          <a:xfrm flipH="1">
            <a:off x="8612203" y="2772753"/>
            <a:ext cx="291769" cy="1689412"/>
          </a:xfrm>
          <a:prstGeom prst="bentConnector3">
            <a:avLst>
              <a:gd name="adj1" fmla="val -55964"/>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60" name="Соединительная линия уступом 59"/>
          <p:cNvCxnSpPr>
            <a:stCxn id="47" idx="1"/>
            <a:endCxn id="55" idx="1"/>
          </p:cNvCxnSpPr>
          <p:nvPr/>
        </p:nvCxnSpPr>
        <p:spPr>
          <a:xfrm rot="10800000" flipH="1" flipV="1">
            <a:off x="5163217" y="4462164"/>
            <a:ext cx="291768" cy="1465694"/>
          </a:xfrm>
          <a:prstGeom prst="bentConnector3">
            <a:avLst>
              <a:gd name="adj1" fmla="val -55964"/>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grpSp>
        <p:nvGrpSpPr>
          <p:cNvPr id="66" name="Группа 65"/>
          <p:cNvGrpSpPr/>
          <p:nvPr/>
        </p:nvGrpSpPr>
        <p:grpSpPr>
          <a:xfrm>
            <a:off x="5454991" y="5253668"/>
            <a:ext cx="3744465" cy="1348401"/>
            <a:chOff x="7636979" y="7274439"/>
            <a:chExt cx="5242249" cy="1887762"/>
          </a:xfrm>
        </p:grpSpPr>
        <p:sp>
          <p:nvSpPr>
            <p:cNvPr id="55" name="Прямоугольник 54"/>
            <p:cNvSpPr/>
            <p:nvPr/>
          </p:nvSpPr>
          <p:spPr>
            <a:xfrm>
              <a:off x="7636979" y="7274439"/>
              <a:ext cx="5083103" cy="188776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defTabSz="913190"/>
              <a:endParaRPr lang="ru-RU" dirty="0">
                <a:solidFill>
                  <a:srgbClr val="3E5057"/>
                </a:solidFill>
              </a:endParaRPr>
            </a:p>
          </p:txBody>
        </p:sp>
        <p:sp>
          <p:nvSpPr>
            <p:cNvPr id="56" name="TextBox 55"/>
            <p:cNvSpPr txBox="1"/>
            <p:nvPr/>
          </p:nvSpPr>
          <p:spPr>
            <a:xfrm>
              <a:off x="7699157" y="7853131"/>
              <a:ext cx="5180071" cy="1163396"/>
            </a:xfrm>
            <a:prstGeom prst="rect">
              <a:avLst/>
            </a:prstGeom>
            <a:noFill/>
          </p:spPr>
          <p:txBody>
            <a:bodyPr wrap="none" rtlCol="0">
              <a:spAutoFit/>
            </a:bodyPr>
            <a:lstStyle/>
            <a:p>
              <a:pPr marL="244601" indent="-244601" defTabSz="913190">
                <a:buClr>
                  <a:srgbClr val="8FC54C"/>
                </a:buClr>
                <a:buFont typeface="Arial" panose="020B0604020202020204" pitchFamily="34" charset="0"/>
                <a:buChar char="•"/>
              </a:pPr>
              <a:r>
                <a:rPr lang="ru-RU" sz="1600" dirty="0">
                  <a:solidFill>
                    <a:srgbClr val="3E5057"/>
                  </a:solidFill>
                </a:rPr>
                <a:t>Управленческие практики</a:t>
              </a:r>
            </a:p>
            <a:p>
              <a:pPr marL="244601" indent="-244601" defTabSz="913190">
                <a:buClr>
                  <a:srgbClr val="8FC54C"/>
                </a:buClr>
                <a:buFont typeface="Arial" panose="020B0604020202020204" pitchFamily="34" charset="0"/>
                <a:buChar char="•"/>
              </a:pPr>
              <a:r>
                <a:rPr lang="ru-RU" sz="1600" dirty="0">
                  <a:solidFill>
                    <a:srgbClr val="3E5057"/>
                  </a:solidFill>
                </a:rPr>
                <a:t>Инструменты жилищной политики</a:t>
              </a:r>
            </a:p>
            <a:p>
              <a:pPr marL="244601" indent="-244601" defTabSz="913190">
                <a:buClr>
                  <a:srgbClr val="8FC54C"/>
                </a:buClr>
                <a:buFont typeface="Arial" panose="020B0604020202020204" pitchFamily="34" charset="0"/>
                <a:buChar char="•"/>
              </a:pPr>
              <a:r>
                <a:rPr lang="ru-RU" sz="1600" dirty="0">
                  <a:solidFill>
                    <a:srgbClr val="3E5057"/>
                  </a:solidFill>
                </a:rPr>
                <a:t>Национальное законодательство</a:t>
              </a:r>
            </a:p>
          </p:txBody>
        </p:sp>
        <p:sp>
          <p:nvSpPr>
            <p:cNvPr id="65" name="TextBox 64"/>
            <p:cNvSpPr txBox="1"/>
            <p:nvPr/>
          </p:nvSpPr>
          <p:spPr>
            <a:xfrm>
              <a:off x="7764247" y="7442186"/>
              <a:ext cx="4576380" cy="430888"/>
            </a:xfrm>
            <a:prstGeom prst="rect">
              <a:avLst/>
            </a:prstGeom>
            <a:noFill/>
          </p:spPr>
          <p:txBody>
            <a:bodyPr wrap="none" rtlCol="0">
              <a:spAutoFit/>
            </a:bodyPr>
            <a:lstStyle/>
            <a:p>
              <a:pPr defTabSz="913190"/>
              <a:r>
                <a:rPr lang="ru-RU" sz="1400" b="1" i="1" dirty="0">
                  <a:solidFill>
                    <a:srgbClr val="8FC54C"/>
                  </a:solidFill>
                </a:rPr>
                <a:t>Влияние на </a:t>
              </a:r>
              <a:r>
                <a:rPr lang="ru-RU" sz="1400" b="1" i="1" dirty="0" err="1">
                  <a:solidFill>
                    <a:srgbClr val="8FC54C"/>
                  </a:solidFill>
                </a:rPr>
                <a:t>страновую</a:t>
              </a:r>
              <a:r>
                <a:rPr lang="ru-RU" sz="1400" b="1" i="1" dirty="0">
                  <a:solidFill>
                    <a:srgbClr val="8FC54C"/>
                  </a:solidFill>
                </a:rPr>
                <a:t> политику</a:t>
              </a:r>
            </a:p>
          </p:txBody>
        </p:sp>
      </p:grpSp>
    </p:spTree>
    <p:extLst>
      <p:ext uri="{BB962C8B-B14F-4D97-AF65-F5344CB8AC3E}">
        <p14:creationId xmlns:p14="http://schemas.microsoft.com/office/powerpoint/2010/main" val="3578301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олилиния 7"/>
          <p:cNvSpPr/>
          <p:nvPr/>
        </p:nvSpPr>
        <p:spPr>
          <a:xfrm>
            <a:off x="108954" y="1015655"/>
            <a:ext cx="1207296" cy="603648"/>
          </a:xfrm>
          <a:custGeom>
            <a:avLst/>
            <a:gdLst>
              <a:gd name="connsiteX0" fmla="*/ 0 w 1690215"/>
              <a:gd name="connsiteY0" fmla="*/ 84511 h 845107"/>
              <a:gd name="connsiteX1" fmla="*/ 84511 w 1690215"/>
              <a:gd name="connsiteY1" fmla="*/ 0 h 845107"/>
              <a:gd name="connsiteX2" fmla="*/ 1605704 w 1690215"/>
              <a:gd name="connsiteY2" fmla="*/ 0 h 845107"/>
              <a:gd name="connsiteX3" fmla="*/ 1690215 w 1690215"/>
              <a:gd name="connsiteY3" fmla="*/ 84511 h 845107"/>
              <a:gd name="connsiteX4" fmla="*/ 1690215 w 1690215"/>
              <a:gd name="connsiteY4" fmla="*/ 760596 h 845107"/>
              <a:gd name="connsiteX5" fmla="*/ 1605704 w 1690215"/>
              <a:gd name="connsiteY5" fmla="*/ 845107 h 845107"/>
              <a:gd name="connsiteX6" fmla="*/ 84511 w 1690215"/>
              <a:gd name="connsiteY6" fmla="*/ 845107 h 845107"/>
              <a:gd name="connsiteX7" fmla="*/ 0 w 1690215"/>
              <a:gd name="connsiteY7" fmla="*/ 760596 h 845107"/>
              <a:gd name="connsiteX8" fmla="*/ 0 w 1690215"/>
              <a:gd name="connsiteY8" fmla="*/ 84511 h 845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0215" h="845107">
                <a:moveTo>
                  <a:pt x="0" y="84511"/>
                </a:moveTo>
                <a:cubicBezTo>
                  <a:pt x="0" y="37837"/>
                  <a:pt x="37837" y="0"/>
                  <a:pt x="84511" y="0"/>
                </a:cubicBezTo>
                <a:lnTo>
                  <a:pt x="1605704" y="0"/>
                </a:lnTo>
                <a:cubicBezTo>
                  <a:pt x="1652378" y="0"/>
                  <a:pt x="1690215" y="37837"/>
                  <a:pt x="1690215" y="84511"/>
                </a:cubicBezTo>
                <a:lnTo>
                  <a:pt x="1690215" y="760596"/>
                </a:lnTo>
                <a:cubicBezTo>
                  <a:pt x="1690215" y="807270"/>
                  <a:pt x="1652378" y="845107"/>
                  <a:pt x="1605704" y="845107"/>
                </a:cubicBezTo>
                <a:lnTo>
                  <a:pt x="84511" y="845107"/>
                </a:lnTo>
                <a:cubicBezTo>
                  <a:pt x="37837" y="845107"/>
                  <a:pt x="0" y="807270"/>
                  <a:pt x="0" y="760596"/>
                </a:cubicBezTo>
                <a:lnTo>
                  <a:pt x="0" y="84511"/>
                </a:lnTo>
                <a:close/>
              </a:path>
            </a:pathLst>
          </a:custGeom>
        </p:spPr>
        <p:style>
          <a:lnRef idx="2">
            <a:schemeClr val="lt1">
              <a:hueOff val="0"/>
              <a:satOff val="0"/>
              <a:lumOff val="0"/>
              <a:alphaOff val="0"/>
            </a:schemeClr>
          </a:lnRef>
          <a:fillRef idx="1">
            <a:schemeClr val="accent6">
              <a:shade val="80000"/>
              <a:hueOff val="0"/>
              <a:satOff val="0"/>
              <a:lumOff val="0"/>
              <a:alphaOff val="0"/>
            </a:schemeClr>
          </a:fillRef>
          <a:effectRef idx="0">
            <a:schemeClr val="accent6">
              <a:shade val="80000"/>
              <a:hueOff val="0"/>
              <a:satOff val="0"/>
              <a:lumOff val="0"/>
              <a:alphaOff val="0"/>
            </a:schemeClr>
          </a:effectRef>
          <a:fontRef idx="minor">
            <a:schemeClr val="lt1"/>
          </a:fontRef>
        </p:style>
        <p:txBody>
          <a:bodyPr spcFirstLastPara="0" vert="horz" wrap="square" lIns="35316" tIns="29436" rIns="35316" bIns="29436" numCol="1" spcCol="907" anchor="ctr" anchorCtr="0">
            <a:noAutofit/>
          </a:bodyPr>
          <a:lstStyle/>
          <a:p>
            <a:pPr algn="ctr" defTabSz="412201">
              <a:lnSpc>
                <a:spcPct val="90000"/>
              </a:lnSpc>
              <a:spcBef>
                <a:spcPct val="0"/>
              </a:spcBef>
              <a:spcAft>
                <a:spcPct val="35000"/>
              </a:spcAft>
            </a:pPr>
            <a:r>
              <a:rPr lang="ru-RU" sz="900" b="1" dirty="0">
                <a:solidFill>
                  <a:prstClr val="white"/>
                </a:solidFill>
              </a:rPr>
              <a:t>Конъюнктура жилищной сферы</a:t>
            </a:r>
            <a:endParaRPr lang="ru-RU" sz="900" dirty="0">
              <a:solidFill>
                <a:prstClr val="white"/>
              </a:solidFill>
            </a:endParaRPr>
          </a:p>
        </p:txBody>
      </p:sp>
      <p:sp>
        <p:nvSpPr>
          <p:cNvPr id="9" name="Полилиния 8"/>
          <p:cNvSpPr/>
          <p:nvPr/>
        </p:nvSpPr>
        <p:spPr>
          <a:xfrm>
            <a:off x="229693" y="1619303"/>
            <a:ext cx="120729" cy="452736"/>
          </a:xfrm>
          <a:custGeom>
            <a:avLst/>
            <a:gdLst/>
            <a:ahLst/>
            <a:cxnLst/>
            <a:rect l="0" t="0" r="0" b="0"/>
            <a:pathLst>
              <a:path>
                <a:moveTo>
                  <a:pt x="0" y="0"/>
                </a:moveTo>
                <a:lnTo>
                  <a:pt x="0" y="633830"/>
                </a:lnTo>
                <a:lnTo>
                  <a:pt x="169021" y="633830"/>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10" name="Полилиния 9"/>
          <p:cNvSpPr/>
          <p:nvPr/>
        </p:nvSpPr>
        <p:spPr>
          <a:xfrm>
            <a:off x="350414" y="1770217"/>
            <a:ext cx="965837" cy="603648"/>
          </a:xfrm>
          <a:custGeom>
            <a:avLst/>
            <a:gdLst>
              <a:gd name="connsiteX0" fmla="*/ 0 w 1352172"/>
              <a:gd name="connsiteY0" fmla="*/ 84511 h 845107"/>
              <a:gd name="connsiteX1" fmla="*/ 84511 w 1352172"/>
              <a:gd name="connsiteY1" fmla="*/ 0 h 845107"/>
              <a:gd name="connsiteX2" fmla="*/ 1267661 w 1352172"/>
              <a:gd name="connsiteY2" fmla="*/ 0 h 845107"/>
              <a:gd name="connsiteX3" fmla="*/ 1352172 w 1352172"/>
              <a:gd name="connsiteY3" fmla="*/ 84511 h 845107"/>
              <a:gd name="connsiteX4" fmla="*/ 1352172 w 1352172"/>
              <a:gd name="connsiteY4" fmla="*/ 760596 h 845107"/>
              <a:gd name="connsiteX5" fmla="*/ 1267661 w 1352172"/>
              <a:gd name="connsiteY5" fmla="*/ 845107 h 845107"/>
              <a:gd name="connsiteX6" fmla="*/ 84511 w 1352172"/>
              <a:gd name="connsiteY6" fmla="*/ 845107 h 845107"/>
              <a:gd name="connsiteX7" fmla="*/ 0 w 1352172"/>
              <a:gd name="connsiteY7" fmla="*/ 760596 h 845107"/>
              <a:gd name="connsiteX8" fmla="*/ 0 w 1352172"/>
              <a:gd name="connsiteY8" fmla="*/ 84511 h 845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2172" h="845107">
                <a:moveTo>
                  <a:pt x="0" y="84511"/>
                </a:moveTo>
                <a:cubicBezTo>
                  <a:pt x="0" y="37837"/>
                  <a:pt x="37837" y="0"/>
                  <a:pt x="84511" y="0"/>
                </a:cubicBezTo>
                <a:lnTo>
                  <a:pt x="1267661" y="0"/>
                </a:lnTo>
                <a:cubicBezTo>
                  <a:pt x="1314335" y="0"/>
                  <a:pt x="1352172" y="37837"/>
                  <a:pt x="1352172" y="84511"/>
                </a:cubicBezTo>
                <a:lnTo>
                  <a:pt x="1352172" y="760596"/>
                </a:lnTo>
                <a:cubicBezTo>
                  <a:pt x="1352172" y="807270"/>
                  <a:pt x="1314335" y="845107"/>
                  <a:pt x="1267661" y="845107"/>
                </a:cubicBezTo>
                <a:lnTo>
                  <a:pt x="84511" y="845107"/>
                </a:lnTo>
                <a:cubicBezTo>
                  <a:pt x="37837" y="845107"/>
                  <a:pt x="0" y="807270"/>
                  <a:pt x="0" y="760596"/>
                </a:cubicBezTo>
                <a:lnTo>
                  <a:pt x="0" y="84511"/>
                </a:lnTo>
                <a:close/>
              </a:path>
            </a:pathLst>
          </a:custGeom>
        </p:spPr>
        <p:style>
          <a:lnRef idx="2">
            <a:schemeClr val="accent6">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9397" tIns="32150" rIns="39397" bIns="32150" numCol="1" spcCol="907" anchor="ctr" anchorCtr="0">
            <a:noAutofit/>
          </a:bodyPr>
          <a:lstStyle/>
          <a:p>
            <a:pPr algn="ctr" defTabSz="507329">
              <a:lnSpc>
                <a:spcPct val="90000"/>
              </a:lnSpc>
              <a:spcBef>
                <a:spcPct val="0"/>
              </a:spcBef>
              <a:spcAft>
                <a:spcPct val="35000"/>
              </a:spcAft>
            </a:pPr>
            <a:r>
              <a:rPr lang="ru-RU" sz="1100" dirty="0">
                <a:solidFill>
                  <a:srgbClr val="3E5057">
                    <a:hueOff val="0"/>
                    <a:satOff val="0"/>
                    <a:lumOff val="0"/>
                    <a:alphaOff val="0"/>
                  </a:srgbClr>
                </a:solidFill>
              </a:rPr>
              <a:t>Жилищный фонд</a:t>
            </a:r>
          </a:p>
        </p:txBody>
      </p:sp>
      <p:sp>
        <p:nvSpPr>
          <p:cNvPr id="11" name="Полилиния 10"/>
          <p:cNvSpPr/>
          <p:nvPr/>
        </p:nvSpPr>
        <p:spPr>
          <a:xfrm>
            <a:off x="229693" y="1619304"/>
            <a:ext cx="120729" cy="1207296"/>
          </a:xfrm>
          <a:custGeom>
            <a:avLst/>
            <a:gdLst/>
            <a:ahLst/>
            <a:cxnLst/>
            <a:rect l="0" t="0" r="0" b="0"/>
            <a:pathLst>
              <a:path>
                <a:moveTo>
                  <a:pt x="0" y="0"/>
                </a:moveTo>
                <a:lnTo>
                  <a:pt x="0" y="1690215"/>
                </a:lnTo>
                <a:lnTo>
                  <a:pt x="169021" y="1690215"/>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12" name="Полилиния 11"/>
          <p:cNvSpPr/>
          <p:nvPr/>
        </p:nvSpPr>
        <p:spPr>
          <a:xfrm>
            <a:off x="350414" y="2524777"/>
            <a:ext cx="965837" cy="603648"/>
          </a:xfrm>
          <a:custGeom>
            <a:avLst/>
            <a:gdLst>
              <a:gd name="connsiteX0" fmla="*/ 0 w 1352172"/>
              <a:gd name="connsiteY0" fmla="*/ 84511 h 845107"/>
              <a:gd name="connsiteX1" fmla="*/ 84511 w 1352172"/>
              <a:gd name="connsiteY1" fmla="*/ 0 h 845107"/>
              <a:gd name="connsiteX2" fmla="*/ 1267661 w 1352172"/>
              <a:gd name="connsiteY2" fmla="*/ 0 h 845107"/>
              <a:gd name="connsiteX3" fmla="*/ 1352172 w 1352172"/>
              <a:gd name="connsiteY3" fmla="*/ 84511 h 845107"/>
              <a:gd name="connsiteX4" fmla="*/ 1352172 w 1352172"/>
              <a:gd name="connsiteY4" fmla="*/ 760596 h 845107"/>
              <a:gd name="connsiteX5" fmla="*/ 1267661 w 1352172"/>
              <a:gd name="connsiteY5" fmla="*/ 845107 h 845107"/>
              <a:gd name="connsiteX6" fmla="*/ 84511 w 1352172"/>
              <a:gd name="connsiteY6" fmla="*/ 845107 h 845107"/>
              <a:gd name="connsiteX7" fmla="*/ 0 w 1352172"/>
              <a:gd name="connsiteY7" fmla="*/ 760596 h 845107"/>
              <a:gd name="connsiteX8" fmla="*/ 0 w 1352172"/>
              <a:gd name="connsiteY8" fmla="*/ 84511 h 845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2172" h="845107">
                <a:moveTo>
                  <a:pt x="0" y="84511"/>
                </a:moveTo>
                <a:cubicBezTo>
                  <a:pt x="0" y="37837"/>
                  <a:pt x="37837" y="0"/>
                  <a:pt x="84511" y="0"/>
                </a:cubicBezTo>
                <a:lnTo>
                  <a:pt x="1267661" y="0"/>
                </a:lnTo>
                <a:cubicBezTo>
                  <a:pt x="1314335" y="0"/>
                  <a:pt x="1352172" y="37837"/>
                  <a:pt x="1352172" y="84511"/>
                </a:cubicBezTo>
                <a:lnTo>
                  <a:pt x="1352172" y="760596"/>
                </a:lnTo>
                <a:cubicBezTo>
                  <a:pt x="1352172" y="807270"/>
                  <a:pt x="1314335" y="845107"/>
                  <a:pt x="1267661" y="845107"/>
                </a:cubicBezTo>
                <a:lnTo>
                  <a:pt x="84511" y="845107"/>
                </a:lnTo>
                <a:cubicBezTo>
                  <a:pt x="37837" y="845107"/>
                  <a:pt x="0" y="807270"/>
                  <a:pt x="0" y="760596"/>
                </a:cubicBezTo>
                <a:lnTo>
                  <a:pt x="0" y="84511"/>
                </a:lnTo>
                <a:close/>
              </a:path>
            </a:pathLst>
          </a:custGeom>
        </p:spPr>
        <p:style>
          <a:lnRef idx="2">
            <a:schemeClr val="accent6">
              <a:shade val="80000"/>
              <a:hueOff val="12753"/>
              <a:satOff val="-91"/>
              <a:lumOff val="102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9397" tIns="32150" rIns="39397" bIns="32150" numCol="1" spcCol="907" anchor="ctr" anchorCtr="0">
            <a:noAutofit/>
          </a:bodyPr>
          <a:lstStyle/>
          <a:p>
            <a:pPr algn="ctr" defTabSz="507329">
              <a:lnSpc>
                <a:spcPct val="90000"/>
              </a:lnSpc>
              <a:spcBef>
                <a:spcPct val="0"/>
              </a:spcBef>
              <a:spcAft>
                <a:spcPct val="35000"/>
              </a:spcAft>
            </a:pPr>
            <a:r>
              <a:rPr lang="ru-RU" sz="1100" dirty="0">
                <a:solidFill>
                  <a:srgbClr val="3E5057">
                    <a:hueOff val="0"/>
                    <a:satOff val="0"/>
                    <a:lumOff val="0"/>
                    <a:alphaOff val="0"/>
                  </a:srgbClr>
                </a:solidFill>
              </a:rPr>
              <a:t>Цены на жилье</a:t>
            </a:r>
          </a:p>
        </p:txBody>
      </p:sp>
      <p:sp>
        <p:nvSpPr>
          <p:cNvPr id="13" name="Полилиния 12"/>
          <p:cNvSpPr/>
          <p:nvPr/>
        </p:nvSpPr>
        <p:spPr>
          <a:xfrm>
            <a:off x="229693" y="1619304"/>
            <a:ext cx="120729" cy="1961857"/>
          </a:xfrm>
          <a:custGeom>
            <a:avLst/>
            <a:gdLst/>
            <a:ahLst/>
            <a:cxnLst/>
            <a:rect l="0" t="0" r="0" b="0"/>
            <a:pathLst>
              <a:path>
                <a:moveTo>
                  <a:pt x="0" y="0"/>
                </a:moveTo>
                <a:lnTo>
                  <a:pt x="0" y="2746600"/>
                </a:lnTo>
                <a:lnTo>
                  <a:pt x="169021" y="2746600"/>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14" name="Полилиния 13"/>
          <p:cNvSpPr/>
          <p:nvPr/>
        </p:nvSpPr>
        <p:spPr>
          <a:xfrm>
            <a:off x="350414" y="3279337"/>
            <a:ext cx="965837" cy="603648"/>
          </a:xfrm>
          <a:custGeom>
            <a:avLst/>
            <a:gdLst>
              <a:gd name="connsiteX0" fmla="*/ 0 w 1352172"/>
              <a:gd name="connsiteY0" fmla="*/ 84511 h 845107"/>
              <a:gd name="connsiteX1" fmla="*/ 84511 w 1352172"/>
              <a:gd name="connsiteY1" fmla="*/ 0 h 845107"/>
              <a:gd name="connsiteX2" fmla="*/ 1267661 w 1352172"/>
              <a:gd name="connsiteY2" fmla="*/ 0 h 845107"/>
              <a:gd name="connsiteX3" fmla="*/ 1352172 w 1352172"/>
              <a:gd name="connsiteY3" fmla="*/ 84511 h 845107"/>
              <a:gd name="connsiteX4" fmla="*/ 1352172 w 1352172"/>
              <a:gd name="connsiteY4" fmla="*/ 760596 h 845107"/>
              <a:gd name="connsiteX5" fmla="*/ 1267661 w 1352172"/>
              <a:gd name="connsiteY5" fmla="*/ 845107 h 845107"/>
              <a:gd name="connsiteX6" fmla="*/ 84511 w 1352172"/>
              <a:gd name="connsiteY6" fmla="*/ 845107 h 845107"/>
              <a:gd name="connsiteX7" fmla="*/ 0 w 1352172"/>
              <a:gd name="connsiteY7" fmla="*/ 760596 h 845107"/>
              <a:gd name="connsiteX8" fmla="*/ 0 w 1352172"/>
              <a:gd name="connsiteY8" fmla="*/ 84511 h 845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2172" h="845107">
                <a:moveTo>
                  <a:pt x="0" y="84511"/>
                </a:moveTo>
                <a:cubicBezTo>
                  <a:pt x="0" y="37837"/>
                  <a:pt x="37837" y="0"/>
                  <a:pt x="84511" y="0"/>
                </a:cubicBezTo>
                <a:lnTo>
                  <a:pt x="1267661" y="0"/>
                </a:lnTo>
                <a:cubicBezTo>
                  <a:pt x="1314335" y="0"/>
                  <a:pt x="1352172" y="37837"/>
                  <a:pt x="1352172" y="84511"/>
                </a:cubicBezTo>
                <a:lnTo>
                  <a:pt x="1352172" y="760596"/>
                </a:lnTo>
                <a:cubicBezTo>
                  <a:pt x="1352172" y="807270"/>
                  <a:pt x="1314335" y="845107"/>
                  <a:pt x="1267661" y="845107"/>
                </a:cubicBezTo>
                <a:lnTo>
                  <a:pt x="84511" y="845107"/>
                </a:lnTo>
                <a:cubicBezTo>
                  <a:pt x="37837" y="845107"/>
                  <a:pt x="0" y="807270"/>
                  <a:pt x="0" y="760596"/>
                </a:cubicBezTo>
                <a:lnTo>
                  <a:pt x="0" y="84511"/>
                </a:lnTo>
                <a:close/>
              </a:path>
            </a:pathLst>
          </a:custGeom>
        </p:spPr>
        <p:style>
          <a:lnRef idx="2">
            <a:schemeClr val="accent6">
              <a:shade val="80000"/>
              <a:hueOff val="25506"/>
              <a:satOff val="-182"/>
              <a:lumOff val="2041"/>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676" tIns="30341" rIns="36676" bIns="30341" numCol="1" spcCol="907" anchor="ctr" anchorCtr="0">
            <a:noAutofit/>
          </a:bodyPr>
          <a:lstStyle/>
          <a:p>
            <a:pPr algn="ctr" defTabSz="443914">
              <a:lnSpc>
                <a:spcPct val="90000"/>
              </a:lnSpc>
              <a:spcBef>
                <a:spcPct val="0"/>
              </a:spcBef>
              <a:spcAft>
                <a:spcPct val="35000"/>
              </a:spcAft>
            </a:pPr>
            <a:r>
              <a:rPr lang="ru-RU" sz="1000" dirty="0">
                <a:solidFill>
                  <a:srgbClr val="3E5057">
                    <a:hueOff val="0"/>
                    <a:satOff val="0"/>
                    <a:lumOff val="0"/>
                    <a:alphaOff val="0"/>
                  </a:srgbClr>
                </a:solidFill>
              </a:rPr>
              <a:t>Пользователи жилья</a:t>
            </a:r>
          </a:p>
        </p:txBody>
      </p:sp>
      <p:sp>
        <p:nvSpPr>
          <p:cNvPr id="15" name="Полилиния 14"/>
          <p:cNvSpPr/>
          <p:nvPr/>
        </p:nvSpPr>
        <p:spPr>
          <a:xfrm>
            <a:off x="229693" y="1619305"/>
            <a:ext cx="120729" cy="2716418"/>
          </a:xfrm>
          <a:custGeom>
            <a:avLst/>
            <a:gdLst/>
            <a:ahLst/>
            <a:cxnLst/>
            <a:rect l="0" t="0" r="0" b="0"/>
            <a:pathLst>
              <a:path>
                <a:moveTo>
                  <a:pt x="0" y="0"/>
                </a:moveTo>
                <a:lnTo>
                  <a:pt x="0" y="3802985"/>
                </a:lnTo>
                <a:lnTo>
                  <a:pt x="169021" y="3802985"/>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16" name="Полилиния 15"/>
          <p:cNvSpPr/>
          <p:nvPr/>
        </p:nvSpPr>
        <p:spPr>
          <a:xfrm>
            <a:off x="350414" y="4033898"/>
            <a:ext cx="965837" cy="603648"/>
          </a:xfrm>
          <a:custGeom>
            <a:avLst/>
            <a:gdLst>
              <a:gd name="connsiteX0" fmla="*/ 0 w 1352172"/>
              <a:gd name="connsiteY0" fmla="*/ 84511 h 845107"/>
              <a:gd name="connsiteX1" fmla="*/ 84511 w 1352172"/>
              <a:gd name="connsiteY1" fmla="*/ 0 h 845107"/>
              <a:gd name="connsiteX2" fmla="*/ 1267661 w 1352172"/>
              <a:gd name="connsiteY2" fmla="*/ 0 h 845107"/>
              <a:gd name="connsiteX3" fmla="*/ 1352172 w 1352172"/>
              <a:gd name="connsiteY3" fmla="*/ 84511 h 845107"/>
              <a:gd name="connsiteX4" fmla="*/ 1352172 w 1352172"/>
              <a:gd name="connsiteY4" fmla="*/ 760596 h 845107"/>
              <a:gd name="connsiteX5" fmla="*/ 1267661 w 1352172"/>
              <a:gd name="connsiteY5" fmla="*/ 845107 h 845107"/>
              <a:gd name="connsiteX6" fmla="*/ 84511 w 1352172"/>
              <a:gd name="connsiteY6" fmla="*/ 845107 h 845107"/>
              <a:gd name="connsiteX7" fmla="*/ 0 w 1352172"/>
              <a:gd name="connsiteY7" fmla="*/ 760596 h 845107"/>
              <a:gd name="connsiteX8" fmla="*/ 0 w 1352172"/>
              <a:gd name="connsiteY8" fmla="*/ 84511 h 845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2172" h="845107">
                <a:moveTo>
                  <a:pt x="0" y="84511"/>
                </a:moveTo>
                <a:cubicBezTo>
                  <a:pt x="0" y="37837"/>
                  <a:pt x="37837" y="0"/>
                  <a:pt x="84511" y="0"/>
                </a:cubicBezTo>
                <a:lnTo>
                  <a:pt x="1267661" y="0"/>
                </a:lnTo>
                <a:cubicBezTo>
                  <a:pt x="1314335" y="0"/>
                  <a:pt x="1352172" y="37837"/>
                  <a:pt x="1352172" y="84511"/>
                </a:cubicBezTo>
                <a:lnTo>
                  <a:pt x="1352172" y="760596"/>
                </a:lnTo>
                <a:cubicBezTo>
                  <a:pt x="1352172" y="807270"/>
                  <a:pt x="1314335" y="845107"/>
                  <a:pt x="1267661" y="845107"/>
                </a:cubicBezTo>
                <a:lnTo>
                  <a:pt x="84511" y="845107"/>
                </a:lnTo>
                <a:cubicBezTo>
                  <a:pt x="37837" y="845107"/>
                  <a:pt x="0" y="807270"/>
                  <a:pt x="0" y="760596"/>
                </a:cubicBezTo>
                <a:lnTo>
                  <a:pt x="0" y="84511"/>
                </a:lnTo>
                <a:close/>
              </a:path>
            </a:pathLst>
          </a:custGeom>
        </p:spPr>
        <p:style>
          <a:lnRef idx="2">
            <a:schemeClr val="accent6">
              <a:shade val="80000"/>
              <a:hueOff val="38258"/>
              <a:satOff val="-274"/>
              <a:lumOff val="3061"/>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3964" tIns="28529" rIns="33964" bIns="28529" numCol="1" spcCol="907" anchor="ctr" anchorCtr="0">
            <a:noAutofit/>
          </a:bodyPr>
          <a:lstStyle/>
          <a:p>
            <a:pPr algn="ctr" defTabSz="380504">
              <a:lnSpc>
                <a:spcPct val="90000"/>
              </a:lnSpc>
              <a:spcBef>
                <a:spcPct val="0"/>
              </a:spcBef>
              <a:spcAft>
                <a:spcPct val="35000"/>
              </a:spcAft>
            </a:pPr>
            <a:r>
              <a:rPr lang="ru-RU" sz="900" dirty="0">
                <a:solidFill>
                  <a:srgbClr val="3E5057">
                    <a:hueOff val="0"/>
                    <a:satOff val="0"/>
                    <a:lumOff val="0"/>
                    <a:alphaOff val="0"/>
                  </a:srgbClr>
                </a:solidFill>
              </a:rPr>
              <a:t>Условия проживания разных возрастных групп</a:t>
            </a:r>
          </a:p>
        </p:txBody>
      </p:sp>
      <p:sp>
        <p:nvSpPr>
          <p:cNvPr id="17" name="Полилиния 16"/>
          <p:cNvSpPr/>
          <p:nvPr/>
        </p:nvSpPr>
        <p:spPr>
          <a:xfrm>
            <a:off x="1618076" y="1015655"/>
            <a:ext cx="1207296" cy="603648"/>
          </a:xfrm>
          <a:custGeom>
            <a:avLst/>
            <a:gdLst>
              <a:gd name="connsiteX0" fmla="*/ 0 w 1690215"/>
              <a:gd name="connsiteY0" fmla="*/ 84511 h 845107"/>
              <a:gd name="connsiteX1" fmla="*/ 84511 w 1690215"/>
              <a:gd name="connsiteY1" fmla="*/ 0 h 845107"/>
              <a:gd name="connsiteX2" fmla="*/ 1605704 w 1690215"/>
              <a:gd name="connsiteY2" fmla="*/ 0 h 845107"/>
              <a:gd name="connsiteX3" fmla="*/ 1690215 w 1690215"/>
              <a:gd name="connsiteY3" fmla="*/ 84511 h 845107"/>
              <a:gd name="connsiteX4" fmla="*/ 1690215 w 1690215"/>
              <a:gd name="connsiteY4" fmla="*/ 760596 h 845107"/>
              <a:gd name="connsiteX5" fmla="*/ 1605704 w 1690215"/>
              <a:gd name="connsiteY5" fmla="*/ 845107 h 845107"/>
              <a:gd name="connsiteX6" fmla="*/ 84511 w 1690215"/>
              <a:gd name="connsiteY6" fmla="*/ 845107 h 845107"/>
              <a:gd name="connsiteX7" fmla="*/ 0 w 1690215"/>
              <a:gd name="connsiteY7" fmla="*/ 760596 h 845107"/>
              <a:gd name="connsiteX8" fmla="*/ 0 w 1690215"/>
              <a:gd name="connsiteY8" fmla="*/ 84511 h 845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0215" h="845107">
                <a:moveTo>
                  <a:pt x="0" y="84511"/>
                </a:moveTo>
                <a:cubicBezTo>
                  <a:pt x="0" y="37837"/>
                  <a:pt x="37837" y="0"/>
                  <a:pt x="84511" y="0"/>
                </a:cubicBezTo>
                <a:lnTo>
                  <a:pt x="1605704" y="0"/>
                </a:lnTo>
                <a:cubicBezTo>
                  <a:pt x="1652378" y="0"/>
                  <a:pt x="1690215" y="37837"/>
                  <a:pt x="1690215" y="84511"/>
                </a:cubicBezTo>
                <a:lnTo>
                  <a:pt x="1690215" y="760596"/>
                </a:lnTo>
                <a:cubicBezTo>
                  <a:pt x="1690215" y="807270"/>
                  <a:pt x="1652378" y="845107"/>
                  <a:pt x="1605704" y="845107"/>
                </a:cubicBezTo>
                <a:lnTo>
                  <a:pt x="84511" y="845107"/>
                </a:lnTo>
                <a:cubicBezTo>
                  <a:pt x="37837" y="845107"/>
                  <a:pt x="0" y="807270"/>
                  <a:pt x="0" y="760596"/>
                </a:cubicBezTo>
                <a:lnTo>
                  <a:pt x="0" y="84511"/>
                </a:lnTo>
                <a:close/>
              </a:path>
            </a:pathLst>
          </a:custGeom>
        </p:spPr>
        <p:style>
          <a:lnRef idx="2">
            <a:schemeClr val="lt1">
              <a:hueOff val="0"/>
              <a:satOff val="0"/>
              <a:lumOff val="0"/>
              <a:alphaOff val="0"/>
            </a:schemeClr>
          </a:lnRef>
          <a:fillRef idx="1">
            <a:schemeClr val="accent6">
              <a:shade val="80000"/>
              <a:hueOff val="63764"/>
              <a:satOff val="-456"/>
              <a:lumOff val="5102"/>
              <a:alphaOff val="0"/>
            </a:schemeClr>
          </a:fillRef>
          <a:effectRef idx="0">
            <a:schemeClr val="accent6">
              <a:shade val="80000"/>
              <a:hueOff val="63764"/>
              <a:satOff val="-456"/>
              <a:lumOff val="5102"/>
              <a:alphaOff val="0"/>
            </a:schemeClr>
          </a:effectRef>
          <a:fontRef idx="minor">
            <a:schemeClr val="lt1"/>
          </a:fontRef>
        </p:style>
        <p:txBody>
          <a:bodyPr spcFirstLastPara="0" vert="horz" wrap="square" lIns="35316" tIns="29436" rIns="35316" bIns="29436" numCol="1" spcCol="907" anchor="ctr" anchorCtr="0">
            <a:noAutofit/>
          </a:bodyPr>
          <a:lstStyle/>
          <a:p>
            <a:pPr algn="ctr" defTabSz="412201">
              <a:lnSpc>
                <a:spcPct val="90000"/>
              </a:lnSpc>
              <a:spcBef>
                <a:spcPct val="0"/>
              </a:spcBef>
              <a:spcAft>
                <a:spcPct val="35000"/>
              </a:spcAft>
            </a:pPr>
            <a:r>
              <a:rPr lang="ru-RU" sz="900" b="1" dirty="0">
                <a:solidFill>
                  <a:prstClr val="white"/>
                </a:solidFill>
              </a:rPr>
              <a:t>Жилищные условия населения</a:t>
            </a:r>
            <a:endParaRPr lang="ru-RU" sz="900" dirty="0">
              <a:solidFill>
                <a:prstClr val="white"/>
              </a:solidFill>
            </a:endParaRPr>
          </a:p>
        </p:txBody>
      </p:sp>
      <p:sp>
        <p:nvSpPr>
          <p:cNvPr id="18" name="Полилиния 17"/>
          <p:cNvSpPr/>
          <p:nvPr/>
        </p:nvSpPr>
        <p:spPr>
          <a:xfrm>
            <a:off x="1738815" y="1619314"/>
            <a:ext cx="120729" cy="534615"/>
          </a:xfrm>
          <a:custGeom>
            <a:avLst/>
            <a:gdLst/>
            <a:ahLst/>
            <a:cxnLst/>
            <a:rect l="0" t="0" r="0" b="0"/>
            <a:pathLst>
              <a:path>
                <a:moveTo>
                  <a:pt x="0" y="0"/>
                </a:moveTo>
                <a:lnTo>
                  <a:pt x="0" y="748461"/>
                </a:lnTo>
                <a:lnTo>
                  <a:pt x="169021" y="748461"/>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19" name="Полилиния 18"/>
          <p:cNvSpPr/>
          <p:nvPr/>
        </p:nvSpPr>
        <p:spPr>
          <a:xfrm>
            <a:off x="1859534" y="1770225"/>
            <a:ext cx="1185264" cy="949781"/>
          </a:xfrm>
          <a:custGeom>
            <a:avLst/>
            <a:gdLst>
              <a:gd name="connsiteX0" fmla="*/ 0 w 1352172"/>
              <a:gd name="connsiteY0" fmla="*/ 107437 h 1074368"/>
              <a:gd name="connsiteX1" fmla="*/ 107437 w 1352172"/>
              <a:gd name="connsiteY1" fmla="*/ 0 h 1074368"/>
              <a:gd name="connsiteX2" fmla="*/ 1244735 w 1352172"/>
              <a:gd name="connsiteY2" fmla="*/ 0 h 1074368"/>
              <a:gd name="connsiteX3" fmla="*/ 1352172 w 1352172"/>
              <a:gd name="connsiteY3" fmla="*/ 107437 h 1074368"/>
              <a:gd name="connsiteX4" fmla="*/ 1352172 w 1352172"/>
              <a:gd name="connsiteY4" fmla="*/ 966931 h 1074368"/>
              <a:gd name="connsiteX5" fmla="*/ 1244735 w 1352172"/>
              <a:gd name="connsiteY5" fmla="*/ 1074368 h 1074368"/>
              <a:gd name="connsiteX6" fmla="*/ 107437 w 1352172"/>
              <a:gd name="connsiteY6" fmla="*/ 1074368 h 1074368"/>
              <a:gd name="connsiteX7" fmla="*/ 0 w 1352172"/>
              <a:gd name="connsiteY7" fmla="*/ 966931 h 1074368"/>
              <a:gd name="connsiteX8" fmla="*/ 0 w 1352172"/>
              <a:gd name="connsiteY8" fmla="*/ 107437 h 1074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2172" h="1074368">
                <a:moveTo>
                  <a:pt x="0" y="107437"/>
                </a:moveTo>
                <a:cubicBezTo>
                  <a:pt x="0" y="48101"/>
                  <a:pt x="48101" y="0"/>
                  <a:pt x="107437" y="0"/>
                </a:cubicBezTo>
                <a:lnTo>
                  <a:pt x="1244735" y="0"/>
                </a:lnTo>
                <a:cubicBezTo>
                  <a:pt x="1304071" y="0"/>
                  <a:pt x="1352172" y="48101"/>
                  <a:pt x="1352172" y="107437"/>
                </a:cubicBezTo>
                <a:lnTo>
                  <a:pt x="1352172" y="966931"/>
                </a:lnTo>
                <a:cubicBezTo>
                  <a:pt x="1352172" y="1026267"/>
                  <a:pt x="1304071" y="1074368"/>
                  <a:pt x="1244735" y="1074368"/>
                </a:cubicBezTo>
                <a:lnTo>
                  <a:pt x="107437" y="1074368"/>
                </a:lnTo>
                <a:cubicBezTo>
                  <a:pt x="48101" y="1074368"/>
                  <a:pt x="0" y="1026267"/>
                  <a:pt x="0" y="966931"/>
                </a:cubicBezTo>
                <a:lnTo>
                  <a:pt x="0" y="107437"/>
                </a:lnTo>
                <a:close/>
              </a:path>
            </a:pathLst>
          </a:custGeom>
        </p:spPr>
        <p:style>
          <a:lnRef idx="2">
            <a:schemeClr val="accent6">
              <a:shade val="80000"/>
              <a:hueOff val="51011"/>
              <a:satOff val="-365"/>
              <a:lumOff val="408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4679" tIns="30599" rIns="34679" bIns="30599" numCol="1" spcCol="907" anchor="t" anchorCtr="0">
            <a:noAutofit/>
          </a:bodyPr>
          <a:lstStyle/>
          <a:p>
            <a:pPr defTabSz="285366">
              <a:lnSpc>
                <a:spcPct val="90000"/>
              </a:lnSpc>
              <a:spcBef>
                <a:spcPct val="0"/>
              </a:spcBef>
              <a:spcAft>
                <a:spcPct val="35000"/>
              </a:spcAft>
            </a:pPr>
            <a:r>
              <a:rPr lang="ru-RU" sz="700" dirty="0">
                <a:solidFill>
                  <a:srgbClr val="3E5057">
                    <a:hueOff val="0"/>
                    <a:satOff val="0"/>
                    <a:lumOff val="0"/>
                    <a:alphaOff val="0"/>
                  </a:srgbClr>
                </a:solidFill>
              </a:rPr>
              <a:t>Доступность жилья</a:t>
            </a:r>
          </a:p>
          <a:p>
            <a:pPr marL="40767" lvl="1" indent="-40767" defTabSz="221956">
              <a:lnSpc>
                <a:spcPct val="90000"/>
              </a:lnSpc>
              <a:spcBef>
                <a:spcPct val="0"/>
              </a:spcBef>
              <a:spcAft>
                <a:spcPct val="15000"/>
              </a:spcAft>
              <a:buFontTx/>
              <a:buChar char="••"/>
            </a:pPr>
            <a:r>
              <a:rPr lang="ru-RU" sz="600" dirty="0">
                <a:solidFill>
                  <a:srgbClr val="3E5057">
                    <a:hueOff val="0"/>
                    <a:satOff val="0"/>
                    <a:lumOff val="0"/>
                    <a:alphaOff val="0"/>
                  </a:srgbClr>
                </a:solidFill>
              </a:rPr>
              <a:t>Расходы домохозяйств на жилье</a:t>
            </a:r>
          </a:p>
          <a:p>
            <a:pPr marL="40767" lvl="1" indent="-40767" defTabSz="221956">
              <a:lnSpc>
                <a:spcPct val="90000"/>
              </a:lnSpc>
              <a:spcBef>
                <a:spcPct val="0"/>
              </a:spcBef>
              <a:spcAft>
                <a:spcPct val="15000"/>
              </a:spcAft>
              <a:buFontTx/>
              <a:buChar char="••"/>
            </a:pPr>
            <a:r>
              <a:rPr lang="ru-RU" sz="600" dirty="0">
                <a:solidFill>
                  <a:srgbClr val="3E5057">
                    <a:hueOff val="0"/>
                    <a:satOff val="0"/>
                    <a:lumOff val="0"/>
                    <a:alphaOff val="0"/>
                  </a:srgbClr>
                </a:solidFill>
              </a:rPr>
              <a:t>Соотношение жилищных расходов к доходам домохозяйств</a:t>
            </a:r>
          </a:p>
          <a:p>
            <a:pPr marL="40767" lvl="1" indent="-40767" defTabSz="221956">
              <a:lnSpc>
                <a:spcPct val="90000"/>
              </a:lnSpc>
              <a:spcBef>
                <a:spcPct val="0"/>
              </a:spcBef>
              <a:spcAft>
                <a:spcPct val="15000"/>
              </a:spcAft>
              <a:buFontTx/>
              <a:buChar char="••"/>
            </a:pPr>
            <a:r>
              <a:rPr lang="ru-RU" sz="600" dirty="0">
                <a:solidFill>
                  <a:srgbClr val="3E5057">
                    <a:hueOff val="0"/>
                    <a:satOff val="0"/>
                    <a:lumOff val="0"/>
                    <a:alphaOff val="0"/>
                  </a:srgbClr>
                </a:solidFill>
              </a:rPr>
              <a:t>Способность домохозяйств поддерживать тепло в жилище</a:t>
            </a:r>
          </a:p>
        </p:txBody>
      </p:sp>
      <p:sp>
        <p:nvSpPr>
          <p:cNvPr id="20" name="Полилиния 19"/>
          <p:cNvSpPr/>
          <p:nvPr/>
        </p:nvSpPr>
        <p:spPr>
          <a:xfrm>
            <a:off x="1738815" y="1619304"/>
            <a:ext cx="120729" cy="1480043"/>
          </a:xfrm>
          <a:custGeom>
            <a:avLst/>
            <a:gdLst/>
            <a:ahLst/>
            <a:cxnLst/>
            <a:rect l="0" t="0" r="0" b="0"/>
            <a:pathLst>
              <a:path>
                <a:moveTo>
                  <a:pt x="0" y="0"/>
                </a:moveTo>
                <a:lnTo>
                  <a:pt x="0" y="2072060"/>
                </a:lnTo>
                <a:lnTo>
                  <a:pt x="169021" y="2072060"/>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21" name="Полилиния 20"/>
          <p:cNvSpPr/>
          <p:nvPr/>
        </p:nvSpPr>
        <p:spPr>
          <a:xfrm>
            <a:off x="1859534" y="2804215"/>
            <a:ext cx="1185264" cy="868711"/>
          </a:xfrm>
          <a:custGeom>
            <a:avLst/>
            <a:gdLst>
              <a:gd name="connsiteX0" fmla="*/ 0 w 1352172"/>
              <a:gd name="connsiteY0" fmla="*/ 115028 h 1150276"/>
              <a:gd name="connsiteX1" fmla="*/ 115028 w 1352172"/>
              <a:gd name="connsiteY1" fmla="*/ 0 h 1150276"/>
              <a:gd name="connsiteX2" fmla="*/ 1237144 w 1352172"/>
              <a:gd name="connsiteY2" fmla="*/ 0 h 1150276"/>
              <a:gd name="connsiteX3" fmla="*/ 1352172 w 1352172"/>
              <a:gd name="connsiteY3" fmla="*/ 115028 h 1150276"/>
              <a:gd name="connsiteX4" fmla="*/ 1352172 w 1352172"/>
              <a:gd name="connsiteY4" fmla="*/ 1035248 h 1150276"/>
              <a:gd name="connsiteX5" fmla="*/ 1237144 w 1352172"/>
              <a:gd name="connsiteY5" fmla="*/ 1150276 h 1150276"/>
              <a:gd name="connsiteX6" fmla="*/ 115028 w 1352172"/>
              <a:gd name="connsiteY6" fmla="*/ 1150276 h 1150276"/>
              <a:gd name="connsiteX7" fmla="*/ 0 w 1352172"/>
              <a:gd name="connsiteY7" fmla="*/ 1035248 h 1150276"/>
              <a:gd name="connsiteX8" fmla="*/ 0 w 1352172"/>
              <a:gd name="connsiteY8" fmla="*/ 115028 h 1150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2172" h="1150276">
                <a:moveTo>
                  <a:pt x="0" y="115028"/>
                </a:moveTo>
                <a:cubicBezTo>
                  <a:pt x="0" y="51500"/>
                  <a:pt x="51500" y="0"/>
                  <a:pt x="115028" y="0"/>
                </a:cubicBezTo>
                <a:lnTo>
                  <a:pt x="1237144" y="0"/>
                </a:lnTo>
                <a:cubicBezTo>
                  <a:pt x="1300672" y="0"/>
                  <a:pt x="1352172" y="51500"/>
                  <a:pt x="1352172" y="115028"/>
                </a:cubicBezTo>
                <a:lnTo>
                  <a:pt x="1352172" y="1035248"/>
                </a:lnTo>
                <a:cubicBezTo>
                  <a:pt x="1352172" y="1098776"/>
                  <a:pt x="1300672" y="1150276"/>
                  <a:pt x="1237144" y="1150276"/>
                </a:cubicBezTo>
                <a:lnTo>
                  <a:pt x="115028" y="1150276"/>
                </a:lnTo>
                <a:cubicBezTo>
                  <a:pt x="51500" y="1150276"/>
                  <a:pt x="0" y="1098776"/>
                  <a:pt x="0" y="1035248"/>
                </a:cubicBezTo>
                <a:lnTo>
                  <a:pt x="0" y="115028"/>
                </a:lnTo>
                <a:close/>
              </a:path>
            </a:pathLst>
          </a:custGeom>
        </p:spPr>
        <p:style>
          <a:lnRef idx="2">
            <a:schemeClr val="accent6">
              <a:shade val="80000"/>
              <a:hueOff val="63764"/>
              <a:satOff val="-456"/>
              <a:lumOff val="510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256" tIns="32185" rIns="36256" bIns="32185" numCol="1" spcCol="907" anchor="t" anchorCtr="0">
            <a:noAutofit/>
          </a:bodyPr>
          <a:lstStyle/>
          <a:p>
            <a:pPr defTabSz="285366">
              <a:lnSpc>
                <a:spcPct val="90000"/>
              </a:lnSpc>
              <a:spcBef>
                <a:spcPct val="0"/>
              </a:spcBef>
              <a:spcAft>
                <a:spcPct val="35000"/>
              </a:spcAft>
            </a:pPr>
            <a:r>
              <a:rPr lang="ru-RU" sz="700" dirty="0">
                <a:solidFill>
                  <a:srgbClr val="3E5057">
                    <a:hueOff val="0"/>
                    <a:satOff val="0"/>
                    <a:lumOff val="0"/>
                    <a:alphaOff val="0"/>
                  </a:srgbClr>
                </a:solidFill>
              </a:rPr>
              <a:t>Качество жилья</a:t>
            </a:r>
          </a:p>
          <a:p>
            <a:pPr marL="40767" lvl="1" indent="-40767" defTabSz="221956">
              <a:lnSpc>
                <a:spcPct val="90000"/>
              </a:lnSpc>
              <a:spcBef>
                <a:spcPct val="0"/>
              </a:spcBef>
              <a:spcAft>
                <a:spcPct val="15000"/>
              </a:spcAft>
              <a:buFontTx/>
              <a:buChar char="••"/>
            </a:pPr>
            <a:r>
              <a:rPr lang="ru-RU" sz="600" dirty="0">
                <a:solidFill>
                  <a:srgbClr val="3E5057">
                    <a:hueOff val="0"/>
                    <a:satOff val="0"/>
                    <a:lumOff val="0"/>
                    <a:alphaOff val="0"/>
                  </a:srgbClr>
                </a:solidFill>
              </a:rPr>
              <a:t>Жилищное пространство</a:t>
            </a:r>
          </a:p>
          <a:p>
            <a:pPr marL="40767" lvl="1" indent="-40767" defTabSz="221956">
              <a:lnSpc>
                <a:spcPct val="90000"/>
              </a:lnSpc>
              <a:spcBef>
                <a:spcPct val="0"/>
              </a:spcBef>
              <a:spcAft>
                <a:spcPct val="15000"/>
              </a:spcAft>
              <a:buFontTx/>
              <a:buChar char="••"/>
            </a:pPr>
            <a:r>
              <a:rPr lang="ru-RU" sz="600" dirty="0">
                <a:solidFill>
                  <a:srgbClr val="3E5057">
                    <a:hueOff val="0"/>
                    <a:satOff val="0"/>
                    <a:lumOff val="0"/>
                    <a:alphaOff val="0"/>
                  </a:srgbClr>
                </a:solidFill>
              </a:rPr>
              <a:t>Доля домохозяйств без внутреннего туалета со смывом</a:t>
            </a:r>
          </a:p>
          <a:p>
            <a:pPr marL="40767" lvl="1" indent="-40767" defTabSz="221956">
              <a:lnSpc>
                <a:spcPct val="90000"/>
              </a:lnSpc>
              <a:spcBef>
                <a:spcPct val="0"/>
              </a:spcBef>
              <a:spcAft>
                <a:spcPct val="15000"/>
              </a:spcAft>
              <a:buFontTx/>
              <a:buChar char="••"/>
            </a:pPr>
            <a:r>
              <a:rPr lang="ru-RU" sz="600" dirty="0">
                <a:solidFill>
                  <a:srgbClr val="3E5057">
                    <a:hueOff val="0"/>
                    <a:satOff val="0"/>
                    <a:lumOff val="0"/>
                    <a:alphaOff val="0"/>
                  </a:srgbClr>
                </a:solidFill>
              </a:rPr>
              <a:t>Чрезвычайно неблагоприятные условия проживания</a:t>
            </a:r>
          </a:p>
        </p:txBody>
      </p:sp>
      <p:sp>
        <p:nvSpPr>
          <p:cNvPr id="22" name="Полилиния 21"/>
          <p:cNvSpPr/>
          <p:nvPr/>
        </p:nvSpPr>
        <p:spPr>
          <a:xfrm>
            <a:off x="1738815" y="1619304"/>
            <a:ext cx="120729" cy="2343593"/>
          </a:xfrm>
          <a:custGeom>
            <a:avLst/>
            <a:gdLst/>
            <a:ahLst/>
            <a:cxnLst/>
            <a:rect l="0" t="0" r="0" b="0"/>
            <a:pathLst>
              <a:path>
                <a:moveTo>
                  <a:pt x="0" y="0"/>
                </a:moveTo>
                <a:lnTo>
                  <a:pt x="0" y="3281030"/>
                </a:lnTo>
                <a:lnTo>
                  <a:pt x="169021" y="3281030"/>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23" name="Полилиния 22"/>
          <p:cNvSpPr/>
          <p:nvPr/>
        </p:nvSpPr>
        <p:spPr>
          <a:xfrm>
            <a:off x="1859534" y="3757133"/>
            <a:ext cx="1185264" cy="679641"/>
          </a:xfrm>
          <a:custGeom>
            <a:avLst/>
            <a:gdLst>
              <a:gd name="connsiteX0" fmla="*/ 0 w 1352172"/>
              <a:gd name="connsiteY0" fmla="*/ 84511 h 845107"/>
              <a:gd name="connsiteX1" fmla="*/ 84511 w 1352172"/>
              <a:gd name="connsiteY1" fmla="*/ 0 h 845107"/>
              <a:gd name="connsiteX2" fmla="*/ 1267661 w 1352172"/>
              <a:gd name="connsiteY2" fmla="*/ 0 h 845107"/>
              <a:gd name="connsiteX3" fmla="*/ 1352172 w 1352172"/>
              <a:gd name="connsiteY3" fmla="*/ 84511 h 845107"/>
              <a:gd name="connsiteX4" fmla="*/ 1352172 w 1352172"/>
              <a:gd name="connsiteY4" fmla="*/ 760596 h 845107"/>
              <a:gd name="connsiteX5" fmla="*/ 1267661 w 1352172"/>
              <a:gd name="connsiteY5" fmla="*/ 845107 h 845107"/>
              <a:gd name="connsiteX6" fmla="*/ 84511 w 1352172"/>
              <a:gd name="connsiteY6" fmla="*/ 845107 h 845107"/>
              <a:gd name="connsiteX7" fmla="*/ 0 w 1352172"/>
              <a:gd name="connsiteY7" fmla="*/ 760596 h 845107"/>
              <a:gd name="connsiteX8" fmla="*/ 0 w 1352172"/>
              <a:gd name="connsiteY8" fmla="*/ 84511 h 845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2172" h="845107">
                <a:moveTo>
                  <a:pt x="0" y="84511"/>
                </a:moveTo>
                <a:cubicBezTo>
                  <a:pt x="0" y="37837"/>
                  <a:pt x="37837" y="0"/>
                  <a:pt x="84511" y="0"/>
                </a:cubicBezTo>
                <a:lnTo>
                  <a:pt x="1267661" y="0"/>
                </a:lnTo>
                <a:cubicBezTo>
                  <a:pt x="1314335" y="0"/>
                  <a:pt x="1352172" y="37837"/>
                  <a:pt x="1352172" y="84511"/>
                </a:cubicBezTo>
                <a:lnTo>
                  <a:pt x="1352172" y="760596"/>
                </a:lnTo>
                <a:cubicBezTo>
                  <a:pt x="1352172" y="807270"/>
                  <a:pt x="1314335" y="845107"/>
                  <a:pt x="1267661" y="845107"/>
                </a:cubicBezTo>
                <a:lnTo>
                  <a:pt x="84511" y="845107"/>
                </a:lnTo>
                <a:cubicBezTo>
                  <a:pt x="37837" y="845107"/>
                  <a:pt x="0" y="807270"/>
                  <a:pt x="0" y="760596"/>
                </a:cubicBezTo>
                <a:lnTo>
                  <a:pt x="0" y="84511"/>
                </a:lnTo>
                <a:close/>
              </a:path>
            </a:pathLst>
          </a:custGeom>
        </p:spPr>
        <p:style>
          <a:lnRef idx="2">
            <a:schemeClr val="accent6">
              <a:shade val="80000"/>
              <a:hueOff val="76517"/>
              <a:satOff val="-547"/>
              <a:lumOff val="6123"/>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9889" tIns="25811" rIns="29889" bIns="25811" numCol="1" spcCol="907" anchor="t" anchorCtr="0">
            <a:noAutofit/>
          </a:bodyPr>
          <a:lstStyle/>
          <a:p>
            <a:pPr defTabSz="285366">
              <a:lnSpc>
                <a:spcPct val="90000"/>
              </a:lnSpc>
              <a:spcBef>
                <a:spcPct val="0"/>
              </a:spcBef>
              <a:spcAft>
                <a:spcPct val="35000"/>
              </a:spcAft>
            </a:pPr>
            <a:r>
              <a:rPr lang="ru-RU" sz="700" dirty="0">
                <a:solidFill>
                  <a:srgbClr val="3E5057">
                    <a:hueOff val="0"/>
                    <a:satOff val="0"/>
                    <a:lumOff val="0"/>
                    <a:alphaOff val="0"/>
                  </a:srgbClr>
                </a:solidFill>
              </a:rPr>
              <a:t>Статистика выселений и бездомности</a:t>
            </a:r>
          </a:p>
          <a:p>
            <a:pPr marL="40767" lvl="1" indent="-40767" defTabSz="221956">
              <a:lnSpc>
                <a:spcPct val="90000"/>
              </a:lnSpc>
              <a:spcBef>
                <a:spcPct val="0"/>
              </a:spcBef>
              <a:spcAft>
                <a:spcPct val="15000"/>
              </a:spcAft>
              <a:buFontTx/>
              <a:buChar char="••"/>
            </a:pPr>
            <a:r>
              <a:rPr lang="ru-RU" sz="600" dirty="0">
                <a:solidFill>
                  <a:srgbClr val="3E5057">
                    <a:hueOff val="0"/>
                    <a:satOff val="0"/>
                    <a:lumOff val="0"/>
                    <a:alphaOff val="0"/>
                  </a:srgbClr>
                </a:solidFill>
              </a:rPr>
              <a:t>Статистика бездомных</a:t>
            </a:r>
          </a:p>
          <a:p>
            <a:pPr marL="40767" lvl="1" indent="-40767" defTabSz="221956">
              <a:lnSpc>
                <a:spcPct val="90000"/>
              </a:lnSpc>
              <a:spcBef>
                <a:spcPct val="0"/>
              </a:spcBef>
              <a:spcAft>
                <a:spcPct val="15000"/>
              </a:spcAft>
              <a:buFontTx/>
              <a:buChar char="••"/>
            </a:pPr>
            <a:r>
              <a:rPr lang="ru-RU" sz="600" dirty="0">
                <a:solidFill>
                  <a:srgbClr val="3E5057">
                    <a:hueOff val="0"/>
                    <a:satOff val="0"/>
                    <a:lumOff val="0"/>
                    <a:alphaOff val="0"/>
                  </a:srgbClr>
                </a:solidFill>
              </a:rPr>
              <a:t>Национальные стратегии борьбы с бездомностью</a:t>
            </a:r>
          </a:p>
          <a:p>
            <a:pPr marL="40767" lvl="1" indent="-40767" defTabSz="221956">
              <a:lnSpc>
                <a:spcPct val="90000"/>
              </a:lnSpc>
              <a:spcBef>
                <a:spcPct val="0"/>
              </a:spcBef>
              <a:spcAft>
                <a:spcPct val="15000"/>
              </a:spcAft>
              <a:buFontTx/>
              <a:buChar char="••"/>
            </a:pPr>
            <a:r>
              <a:rPr lang="ru-RU" sz="600" dirty="0">
                <a:solidFill>
                  <a:srgbClr val="3E5057">
                    <a:hueOff val="0"/>
                    <a:satOff val="0"/>
                    <a:lumOff val="0"/>
                    <a:alphaOff val="0"/>
                  </a:srgbClr>
                </a:solidFill>
              </a:rPr>
              <a:t>Статистика выселений</a:t>
            </a:r>
          </a:p>
        </p:txBody>
      </p:sp>
      <p:sp>
        <p:nvSpPr>
          <p:cNvPr id="24" name="Полилиния 23"/>
          <p:cNvSpPr/>
          <p:nvPr/>
        </p:nvSpPr>
        <p:spPr>
          <a:xfrm>
            <a:off x="3127197" y="1015655"/>
            <a:ext cx="1207296" cy="603648"/>
          </a:xfrm>
          <a:custGeom>
            <a:avLst/>
            <a:gdLst>
              <a:gd name="connsiteX0" fmla="*/ 0 w 1690215"/>
              <a:gd name="connsiteY0" fmla="*/ 84511 h 845107"/>
              <a:gd name="connsiteX1" fmla="*/ 84511 w 1690215"/>
              <a:gd name="connsiteY1" fmla="*/ 0 h 845107"/>
              <a:gd name="connsiteX2" fmla="*/ 1605704 w 1690215"/>
              <a:gd name="connsiteY2" fmla="*/ 0 h 845107"/>
              <a:gd name="connsiteX3" fmla="*/ 1690215 w 1690215"/>
              <a:gd name="connsiteY3" fmla="*/ 84511 h 845107"/>
              <a:gd name="connsiteX4" fmla="*/ 1690215 w 1690215"/>
              <a:gd name="connsiteY4" fmla="*/ 760596 h 845107"/>
              <a:gd name="connsiteX5" fmla="*/ 1605704 w 1690215"/>
              <a:gd name="connsiteY5" fmla="*/ 845107 h 845107"/>
              <a:gd name="connsiteX6" fmla="*/ 84511 w 1690215"/>
              <a:gd name="connsiteY6" fmla="*/ 845107 h 845107"/>
              <a:gd name="connsiteX7" fmla="*/ 0 w 1690215"/>
              <a:gd name="connsiteY7" fmla="*/ 760596 h 845107"/>
              <a:gd name="connsiteX8" fmla="*/ 0 w 1690215"/>
              <a:gd name="connsiteY8" fmla="*/ 84511 h 845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0215" h="845107">
                <a:moveTo>
                  <a:pt x="0" y="84511"/>
                </a:moveTo>
                <a:cubicBezTo>
                  <a:pt x="0" y="37837"/>
                  <a:pt x="37837" y="0"/>
                  <a:pt x="84511" y="0"/>
                </a:cubicBezTo>
                <a:lnTo>
                  <a:pt x="1605704" y="0"/>
                </a:lnTo>
                <a:cubicBezTo>
                  <a:pt x="1652378" y="0"/>
                  <a:pt x="1690215" y="37837"/>
                  <a:pt x="1690215" y="84511"/>
                </a:cubicBezTo>
                <a:lnTo>
                  <a:pt x="1690215" y="760596"/>
                </a:lnTo>
                <a:cubicBezTo>
                  <a:pt x="1690215" y="807270"/>
                  <a:pt x="1652378" y="845107"/>
                  <a:pt x="1605704" y="845107"/>
                </a:cubicBezTo>
                <a:lnTo>
                  <a:pt x="84511" y="845107"/>
                </a:lnTo>
                <a:cubicBezTo>
                  <a:pt x="37837" y="845107"/>
                  <a:pt x="0" y="807270"/>
                  <a:pt x="0" y="760596"/>
                </a:cubicBezTo>
                <a:lnTo>
                  <a:pt x="0" y="84511"/>
                </a:lnTo>
                <a:close/>
              </a:path>
            </a:pathLst>
          </a:custGeom>
        </p:spPr>
        <p:style>
          <a:lnRef idx="2">
            <a:schemeClr val="lt1">
              <a:hueOff val="0"/>
              <a:satOff val="0"/>
              <a:lumOff val="0"/>
              <a:alphaOff val="0"/>
            </a:schemeClr>
          </a:lnRef>
          <a:fillRef idx="1">
            <a:schemeClr val="accent6">
              <a:shade val="80000"/>
              <a:hueOff val="127528"/>
              <a:satOff val="-912"/>
              <a:lumOff val="10205"/>
              <a:alphaOff val="0"/>
            </a:schemeClr>
          </a:fillRef>
          <a:effectRef idx="0">
            <a:schemeClr val="accent6">
              <a:shade val="80000"/>
              <a:hueOff val="127528"/>
              <a:satOff val="-912"/>
              <a:lumOff val="10205"/>
              <a:alphaOff val="0"/>
            </a:schemeClr>
          </a:effectRef>
          <a:fontRef idx="minor">
            <a:schemeClr val="lt1"/>
          </a:fontRef>
        </p:style>
        <p:txBody>
          <a:bodyPr spcFirstLastPara="0" vert="horz" wrap="square" lIns="35316" tIns="29436" rIns="35316" bIns="29436" numCol="1" spcCol="907" anchor="ctr" anchorCtr="0">
            <a:noAutofit/>
          </a:bodyPr>
          <a:lstStyle/>
          <a:p>
            <a:pPr algn="ctr" defTabSz="412201">
              <a:lnSpc>
                <a:spcPct val="90000"/>
              </a:lnSpc>
              <a:spcBef>
                <a:spcPct val="0"/>
              </a:spcBef>
              <a:spcAft>
                <a:spcPct val="35000"/>
              </a:spcAft>
            </a:pPr>
            <a:r>
              <a:rPr lang="ru-RU" sz="900" b="1" dirty="0">
                <a:solidFill>
                  <a:prstClr val="white"/>
                </a:solidFill>
              </a:rPr>
              <a:t>Управленческие практики разных стран</a:t>
            </a:r>
            <a:endParaRPr lang="ru-RU" sz="900" dirty="0">
              <a:solidFill>
                <a:prstClr val="white"/>
              </a:solidFill>
            </a:endParaRPr>
          </a:p>
        </p:txBody>
      </p:sp>
      <p:sp>
        <p:nvSpPr>
          <p:cNvPr id="25" name="Полилиния 24"/>
          <p:cNvSpPr/>
          <p:nvPr/>
        </p:nvSpPr>
        <p:spPr>
          <a:xfrm>
            <a:off x="3247936" y="1619304"/>
            <a:ext cx="120729" cy="348377"/>
          </a:xfrm>
          <a:custGeom>
            <a:avLst/>
            <a:gdLst/>
            <a:ahLst/>
            <a:cxnLst/>
            <a:rect l="0" t="0" r="0" b="0"/>
            <a:pathLst>
              <a:path>
                <a:moveTo>
                  <a:pt x="0" y="0"/>
                </a:moveTo>
                <a:lnTo>
                  <a:pt x="0" y="487728"/>
                </a:lnTo>
                <a:lnTo>
                  <a:pt x="169021" y="487728"/>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26" name="Полилиния 25"/>
          <p:cNvSpPr/>
          <p:nvPr/>
        </p:nvSpPr>
        <p:spPr>
          <a:xfrm>
            <a:off x="3368666" y="1770216"/>
            <a:ext cx="1390091" cy="524594"/>
          </a:xfrm>
          <a:custGeom>
            <a:avLst/>
            <a:gdLst>
              <a:gd name="connsiteX0" fmla="*/ 0 w 1946128"/>
              <a:gd name="connsiteY0" fmla="*/ 55290 h 552903"/>
              <a:gd name="connsiteX1" fmla="*/ 55290 w 1946128"/>
              <a:gd name="connsiteY1" fmla="*/ 0 h 552903"/>
              <a:gd name="connsiteX2" fmla="*/ 1890838 w 1946128"/>
              <a:gd name="connsiteY2" fmla="*/ 0 h 552903"/>
              <a:gd name="connsiteX3" fmla="*/ 1946128 w 1946128"/>
              <a:gd name="connsiteY3" fmla="*/ 55290 h 552903"/>
              <a:gd name="connsiteX4" fmla="*/ 1946128 w 1946128"/>
              <a:gd name="connsiteY4" fmla="*/ 497613 h 552903"/>
              <a:gd name="connsiteX5" fmla="*/ 1890838 w 1946128"/>
              <a:gd name="connsiteY5" fmla="*/ 552903 h 552903"/>
              <a:gd name="connsiteX6" fmla="*/ 55290 w 1946128"/>
              <a:gd name="connsiteY6" fmla="*/ 552903 h 552903"/>
              <a:gd name="connsiteX7" fmla="*/ 0 w 1946128"/>
              <a:gd name="connsiteY7" fmla="*/ 497613 h 552903"/>
              <a:gd name="connsiteX8" fmla="*/ 0 w 1946128"/>
              <a:gd name="connsiteY8" fmla="*/ 55290 h 552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6128" h="552903">
                <a:moveTo>
                  <a:pt x="0" y="55290"/>
                </a:moveTo>
                <a:cubicBezTo>
                  <a:pt x="0" y="24754"/>
                  <a:pt x="24754" y="0"/>
                  <a:pt x="55290" y="0"/>
                </a:cubicBezTo>
                <a:lnTo>
                  <a:pt x="1890838" y="0"/>
                </a:lnTo>
                <a:cubicBezTo>
                  <a:pt x="1921374" y="0"/>
                  <a:pt x="1946128" y="24754"/>
                  <a:pt x="1946128" y="55290"/>
                </a:cubicBezTo>
                <a:lnTo>
                  <a:pt x="1946128" y="497613"/>
                </a:lnTo>
                <a:cubicBezTo>
                  <a:pt x="1946128" y="528149"/>
                  <a:pt x="1921374" y="552903"/>
                  <a:pt x="1890838" y="552903"/>
                </a:cubicBezTo>
                <a:lnTo>
                  <a:pt x="55290" y="552903"/>
                </a:lnTo>
                <a:cubicBezTo>
                  <a:pt x="24754" y="552903"/>
                  <a:pt x="0" y="528149"/>
                  <a:pt x="0" y="497613"/>
                </a:cubicBezTo>
                <a:lnTo>
                  <a:pt x="0" y="55290"/>
                </a:lnTo>
                <a:close/>
              </a:path>
            </a:pathLst>
          </a:custGeom>
        </p:spPr>
        <p:style>
          <a:lnRef idx="2">
            <a:schemeClr val="accent6">
              <a:shade val="80000"/>
              <a:hueOff val="89270"/>
              <a:satOff val="-638"/>
              <a:lumOff val="7143"/>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5141" tIns="20610" rIns="25141" bIns="20610" numCol="1" spcCol="907" anchor="t" anchorCtr="0">
            <a:noAutofit/>
          </a:bodyPr>
          <a:lstStyle/>
          <a:p>
            <a:pPr defTabSz="317082">
              <a:lnSpc>
                <a:spcPct val="90000"/>
              </a:lnSpc>
              <a:spcBef>
                <a:spcPct val="0"/>
              </a:spcBef>
              <a:spcAft>
                <a:spcPct val="35000"/>
              </a:spcAft>
            </a:pPr>
            <a:r>
              <a:rPr lang="ru-RU" sz="800" dirty="0">
                <a:solidFill>
                  <a:srgbClr val="3E5057">
                    <a:hueOff val="0"/>
                    <a:satOff val="0"/>
                    <a:lumOff val="0"/>
                    <a:alphaOff val="0"/>
                  </a:srgbClr>
                </a:solidFill>
              </a:rPr>
              <a:t>Общие характеристики</a:t>
            </a:r>
          </a:p>
          <a:p>
            <a:pPr marL="40767" lvl="1" indent="-40767" defTabSz="253670">
              <a:lnSpc>
                <a:spcPct val="90000"/>
              </a:lnSpc>
              <a:spcBef>
                <a:spcPct val="0"/>
              </a:spcBef>
              <a:spcAft>
                <a:spcPct val="15000"/>
              </a:spcAft>
              <a:buFontTx/>
              <a:buChar char="••"/>
            </a:pPr>
            <a:r>
              <a:rPr lang="ru-RU" sz="700" dirty="0">
                <a:solidFill>
                  <a:srgbClr val="3E5057">
                    <a:hueOff val="0"/>
                    <a:satOff val="0"/>
                    <a:lumOff val="0"/>
                    <a:alphaOff val="0"/>
                  </a:srgbClr>
                </a:solidFill>
              </a:rPr>
              <a:t>Управленческие инструменты</a:t>
            </a:r>
          </a:p>
          <a:p>
            <a:pPr marL="40767" lvl="1" indent="-40767" defTabSz="253670">
              <a:lnSpc>
                <a:spcPct val="90000"/>
              </a:lnSpc>
              <a:spcBef>
                <a:spcPct val="0"/>
              </a:spcBef>
              <a:spcAft>
                <a:spcPct val="15000"/>
              </a:spcAft>
              <a:buFontTx/>
              <a:buChar char="••"/>
            </a:pPr>
            <a:r>
              <a:rPr lang="ru-RU" sz="700" dirty="0">
                <a:solidFill>
                  <a:srgbClr val="3E5057">
                    <a:hueOff val="0"/>
                    <a:satOff val="0"/>
                    <a:lumOff val="0"/>
                    <a:alphaOff val="0"/>
                  </a:srgbClr>
                </a:solidFill>
              </a:rPr>
              <a:t>Цели и вызовы жилищной политики</a:t>
            </a:r>
          </a:p>
        </p:txBody>
      </p:sp>
      <p:sp>
        <p:nvSpPr>
          <p:cNvPr id="27" name="Полилиния 26"/>
          <p:cNvSpPr/>
          <p:nvPr/>
        </p:nvSpPr>
        <p:spPr>
          <a:xfrm>
            <a:off x="3247936" y="1830614"/>
            <a:ext cx="120729" cy="1046557"/>
          </a:xfrm>
          <a:custGeom>
            <a:avLst/>
            <a:gdLst/>
            <a:ahLst/>
            <a:cxnLst/>
            <a:rect l="0" t="0" r="0" b="0"/>
            <a:pathLst>
              <a:path>
                <a:moveTo>
                  <a:pt x="0" y="0"/>
                </a:moveTo>
                <a:lnTo>
                  <a:pt x="0" y="1465180"/>
                </a:lnTo>
                <a:lnTo>
                  <a:pt x="169021" y="1465180"/>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28" name="Полилиния 27"/>
          <p:cNvSpPr/>
          <p:nvPr/>
        </p:nvSpPr>
        <p:spPr>
          <a:xfrm>
            <a:off x="3368666" y="2465898"/>
            <a:ext cx="1390091" cy="937322"/>
          </a:xfrm>
          <a:custGeom>
            <a:avLst/>
            <a:gdLst>
              <a:gd name="connsiteX0" fmla="*/ 0 w 1946128"/>
              <a:gd name="connsiteY0" fmla="*/ 97945 h 979446"/>
              <a:gd name="connsiteX1" fmla="*/ 97945 w 1946128"/>
              <a:gd name="connsiteY1" fmla="*/ 0 h 979446"/>
              <a:gd name="connsiteX2" fmla="*/ 1848183 w 1946128"/>
              <a:gd name="connsiteY2" fmla="*/ 0 h 979446"/>
              <a:gd name="connsiteX3" fmla="*/ 1946128 w 1946128"/>
              <a:gd name="connsiteY3" fmla="*/ 97945 h 979446"/>
              <a:gd name="connsiteX4" fmla="*/ 1946128 w 1946128"/>
              <a:gd name="connsiteY4" fmla="*/ 881501 h 979446"/>
              <a:gd name="connsiteX5" fmla="*/ 1848183 w 1946128"/>
              <a:gd name="connsiteY5" fmla="*/ 979446 h 979446"/>
              <a:gd name="connsiteX6" fmla="*/ 97945 w 1946128"/>
              <a:gd name="connsiteY6" fmla="*/ 979446 h 979446"/>
              <a:gd name="connsiteX7" fmla="*/ 0 w 1946128"/>
              <a:gd name="connsiteY7" fmla="*/ 881501 h 979446"/>
              <a:gd name="connsiteX8" fmla="*/ 0 w 1946128"/>
              <a:gd name="connsiteY8" fmla="*/ 97945 h 979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6128" h="979446">
                <a:moveTo>
                  <a:pt x="0" y="97945"/>
                </a:moveTo>
                <a:cubicBezTo>
                  <a:pt x="0" y="43851"/>
                  <a:pt x="43851" y="0"/>
                  <a:pt x="97945" y="0"/>
                </a:cubicBezTo>
                <a:lnTo>
                  <a:pt x="1848183" y="0"/>
                </a:lnTo>
                <a:cubicBezTo>
                  <a:pt x="1902277" y="0"/>
                  <a:pt x="1946128" y="43851"/>
                  <a:pt x="1946128" y="97945"/>
                </a:cubicBezTo>
                <a:lnTo>
                  <a:pt x="1946128" y="881501"/>
                </a:lnTo>
                <a:cubicBezTo>
                  <a:pt x="1946128" y="935595"/>
                  <a:pt x="1902277" y="979446"/>
                  <a:pt x="1848183" y="979446"/>
                </a:cubicBezTo>
                <a:lnTo>
                  <a:pt x="97945" y="979446"/>
                </a:lnTo>
                <a:cubicBezTo>
                  <a:pt x="43851" y="979446"/>
                  <a:pt x="0" y="935595"/>
                  <a:pt x="0" y="881501"/>
                </a:cubicBezTo>
                <a:lnTo>
                  <a:pt x="0" y="97945"/>
                </a:lnTo>
                <a:close/>
              </a:path>
            </a:pathLst>
          </a:custGeom>
        </p:spPr>
        <p:style>
          <a:lnRef idx="2">
            <a:schemeClr val="accent6">
              <a:shade val="80000"/>
              <a:hueOff val="102022"/>
              <a:satOff val="-730"/>
              <a:lumOff val="816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4054" tIns="29526" rIns="34054" bIns="29526" numCol="1" spcCol="907" anchor="t" anchorCtr="0">
            <a:noAutofit/>
          </a:bodyPr>
          <a:lstStyle/>
          <a:p>
            <a:pPr defTabSz="317082">
              <a:lnSpc>
                <a:spcPct val="90000"/>
              </a:lnSpc>
              <a:spcBef>
                <a:spcPct val="0"/>
              </a:spcBef>
              <a:spcAft>
                <a:spcPct val="35000"/>
              </a:spcAft>
            </a:pPr>
            <a:r>
              <a:rPr lang="ru-RU" sz="900" dirty="0">
                <a:solidFill>
                  <a:srgbClr val="3E5057">
                    <a:hueOff val="0"/>
                    <a:satOff val="0"/>
                    <a:lumOff val="0"/>
                    <a:alphaOff val="0"/>
                  </a:srgbClr>
                </a:solidFill>
              </a:rPr>
              <a:t>Поддержка приобретателей жилья</a:t>
            </a:r>
          </a:p>
          <a:p>
            <a:pPr marL="40767" lvl="1" indent="-40767" defTabSz="253670">
              <a:lnSpc>
                <a:spcPct val="90000"/>
              </a:lnSpc>
              <a:spcBef>
                <a:spcPct val="0"/>
              </a:spcBef>
              <a:spcAft>
                <a:spcPct val="15000"/>
              </a:spcAft>
              <a:buFontTx/>
              <a:buChar char="••"/>
            </a:pPr>
            <a:r>
              <a:rPr lang="ru-RU" sz="700" dirty="0">
                <a:solidFill>
                  <a:srgbClr val="3E5057">
                    <a:hueOff val="0"/>
                    <a:satOff val="0"/>
                    <a:lumOff val="0"/>
                    <a:alphaOff val="0"/>
                  </a:srgbClr>
                </a:solidFill>
              </a:rPr>
              <a:t>Государственные расходы на финансовую поддержку приобретателей жилья</a:t>
            </a:r>
          </a:p>
          <a:p>
            <a:pPr marL="40767" lvl="1" indent="-40767" defTabSz="253670">
              <a:lnSpc>
                <a:spcPct val="90000"/>
              </a:lnSpc>
              <a:spcBef>
                <a:spcPct val="0"/>
              </a:spcBef>
              <a:spcAft>
                <a:spcPct val="15000"/>
              </a:spcAft>
              <a:buFontTx/>
              <a:buChar char="••"/>
            </a:pPr>
            <a:r>
              <a:rPr lang="ru-RU" sz="700" dirty="0">
                <a:solidFill>
                  <a:srgbClr val="3E5057">
                    <a:hueOff val="0"/>
                    <a:satOff val="0"/>
                    <a:lumOff val="0"/>
                    <a:alphaOff val="0"/>
                  </a:srgbClr>
                </a:solidFill>
              </a:rPr>
              <a:t>Налоговые льготы и вычеты для собственников жилья</a:t>
            </a:r>
          </a:p>
        </p:txBody>
      </p:sp>
      <p:sp>
        <p:nvSpPr>
          <p:cNvPr id="29" name="Полилиния 28"/>
          <p:cNvSpPr/>
          <p:nvPr/>
        </p:nvSpPr>
        <p:spPr>
          <a:xfrm>
            <a:off x="3247936" y="1965094"/>
            <a:ext cx="120729" cy="1937941"/>
          </a:xfrm>
          <a:custGeom>
            <a:avLst/>
            <a:gdLst/>
            <a:ahLst/>
            <a:cxnLst/>
            <a:rect l="0" t="0" r="0" b="0"/>
            <a:pathLst>
              <a:path>
                <a:moveTo>
                  <a:pt x="0" y="0"/>
                </a:moveTo>
                <a:lnTo>
                  <a:pt x="0" y="2713117"/>
                </a:lnTo>
                <a:lnTo>
                  <a:pt x="169021" y="2713117"/>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30" name="Полилиния 29"/>
          <p:cNvSpPr/>
          <p:nvPr/>
        </p:nvSpPr>
        <p:spPr>
          <a:xfrm>
            <a:off x="3368666" y="3485462"/>
            <a:ext cx="1390091" cy="1006164"/>
          </a:xfrm>
          <a:custGeom>
            <a:avLst/>
            <a:gdLst>
              <a:gd name="connsiteX0" fmla="*/ 0 w 1946128"/>
              <a:gd name="connsiteY0" fmla="*/ 109387 h 1093873"/>
              <a:gd name="connsiteX1" fmla="*/ 109387 w 1946128"/>
              <a:gd name="connsiteY1" fmla="*/ 0 h 1093873"/>
              <a:gd name="connsiteX2" fmla="*/ 1836741 w 1946128"/>
              <a:gd name="connsiteY2" fmla="*/ 0 h 1093873"/>
              <a:gd name="connsiteX3" fmla="*/ 1946128 w 1946128"/>
              <a:gd name="connsiteY3" fmla="*/ 109387 h 1093873"/>
              <a:gd name="connsiteX4" fmla="*/ 1946128 w 1946128"/>
              <a:gd name="connsiteY4" fmla="*/ 984486 h 1093873"/>
              <a:gd name="connsiteX5" fmla="*/ 1836741 w 1946128"/>
              <a:gd name="connsiteY5" fmla="*/ 1093873 h 1093873"/>
              <a:gd name="connsiteX6" fmla="*/ 109387 w 1946128"/>
              <a:gd name="connsiteY6" fmla="*/ 1093873 h 1093873"/>
              <a:gd name="connsiteX7" fmla="*/ 0 w 1946128"/>
              <a:gd name="connsiteY7" fmla="*/ 984486 h 1093873"/>
              <a:gd name="connsiteX8" fmla="*/ 0 w 1946128"/>
              <a:gd name="connsiteY8" fmla="*/ 109387 h 1093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6128" h="1093873">
                <a:moveTo>
                  <a:pt x="0" y="109387"/>
                </a:moveTo>
                <a:cubicBezTo>
                  <a:pt x="0" y="48974"/>
                  <a:pt x="48974" y="0"/>
                  <a:pt x="109387" y="0"/>
                </a:cubicBezTo>
                <a:lnTo>
                  <a:pt x="1836741" y="0"/>
                </a:lnTo>
                <a:cubicBezTo>
                  <a:pt x="1897154" y="0"/>
                  <a:pt x="1946128" y="48974"/>
                  <a:pt x="1946128" y="109387"/>
                </a:cubicBezTo>
                <a:lnTo>
                  <a:pt x="1946128" y="984486"/>
                </a:lnTo>
                <a:cubicBezTo>
                  <a:pt x="1946128" y="1044899"/>
                  <a:pt x="1897154" y="1093873"/>
                  <a:pt x="1836741" y="1093873"/>
                </a:cubicBezTo>
                <a:lnTo>
                  <a:pt x="109387" y="1093873"/>
                </a:lnTo>
                <a:cubicBezTo>
                  <a:pt x="48974" y="1093873"/>
                  <a:pt x="0" y="1044899"/>
                  <a:pt x="0" y="984486"/>
                </a:cubicBezTo>
                <a:lnTo>
                  <a:pt x="0" y="109387"/>
                </a:lnTo>
                <a:close/>
              </a:path>
            </a:pathLst>
          </a:custGeom>
        </p:spPr>
        <p:style>
          <a:lnRef idx="2">
            <a:schemeClr val="accent6">
              <a:shade val="80000"/>
              <a:hueOff val="114775"/>
              <a:satOff val="-821"/>
              <a:lumOff val="918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438" tIns="31912" rIns="36438" bIns="31912" numCol="1" spcCol="907" anchor="t" anchorCtr="0">
            <a:noAutofit/>
          </a:bodyPr>
          <a:lstStyle/>
          <a:p>
            <a:pPr defTabSz="317082">
              <a:lnSpc>
                <a:spcPct val="90000"/>
              </a:lnSpc>
              <a:spcBef>
                <a:spcPct val="0"/>
              </a:spcBef>
              <a:spcAft>
                <a:spcPct val="35000"/>
              </a:spcAft>
            </a:pPr>
            <a:r>
              <a:rPr lang="ru-RU" sz="900" dirty="0">
                <a:solidFill>
                  <a:srgbClr val="3E5057">
                    <a:hueOff val="0"/>
                    <a:satOff val="0"/>
                    <a:lumOff val="0"/>
                    <a:alphaOff val="0"/>
                  </a:srgbClr>
                </a:solidFill>
              </a:rPr>
              <a:t>Компенсация расходов на жилье (дотации)</a:t>
            </a:r>
          </a:p>
          <a:p>
            <a:pPr marL="40767" lvl="1" indent="-40767" defTabSz="253670">
              <a:lnSpc>
                <a:spcPct val="90000"/>
              </a:lnSpc>
              <a:spcBef>
                <a:spcPct val="0"/>
              </a:spcBef>
              <a:spcAft>
                <a:spcPct val="15000"/>
              </a:spcAft>
              <a:buFontTx/>
              <a:buChar char="••"/>
            </a:pPr>
            <a:r>
              <a:rPr lang="ru-RU" sz="700" dirty="0">
                <a:solidFill>
                  <a:srgbClr val="3E5057">
                    <a:hueOff val="0"/>
                    <a:satOff val="0"/>
                    <a:lumOff val="0"/>
                    <a:alphaOff val="0"/>
                  </a:srgbClr>
                </a:solidFill>
              </a:rPr>
              <a:t>Государственные расходы на компенсацию расходов на жилье как доля ВВП</a:t>
            </a:r>
          </a:p>
          <a:p>
            <a:pPr marL="40767" lvl="1" indent="-40767" defTabSz="253670">
              <a:lnSpc>
                <a:spcPct val="90000"/>
              </a:lnSpc>
              <a:spcBef>
                <a:spcPct val="0"/>
              </a:spcBef>
              <a:spcAft>
                <a:spcPct val="15000"/>
              </a:spcAft>
              <a:buFontTx/>
              <a:buChar char="••"/>
            </a:pPr>
            <a:r>
              <a:rPr lang="ru-RU" sz="700" dirty="0">
                <a:solidFill>
                  <a:srgbClr val="3E5057">
                    <a:hueOff val="0"/>
                    <a:satOff val="0"/>
                    <a:lumOff val="0"/>
                    <a:alphaOff val="0"/>
                  </a:srgbClr>
                </a:solidFill>
              </a:rPr>
              <a:t>Ключевые характеристики</a:t>
            </a:r>
          </a:p>
          <a:p>
            <a:pPr marL="40767" lvl="1" indent="-40767" defTabSz="253670">
              <a:lnSpc>
                <a:spcPct val="90000"/>
              </a:lnSpc>
              <a:spcBef>
                <a:spcPct val="0"/>
              </a:spcBef>
              <a:spcAft>
                <a:spcPct val="15000"/>
              </a:spcAft>
              <a:buFontTx/>
              <a:buChar char="••"/>
            </a:pPr>
            <a:r>
              <a:rPr lang="ru-RU" sz="700" dirty="0">
                <a:solidFill>
                  <a:srgbClr val="3E5057">
                    <a:hueOff val="0"/>
                    <a:satOff val="0"/>
                    <a:lumOff val="0"/>
                    <a:alphaOff val="0"/>
                  </a:srgbClr>
                </a:solidFill>
              </a:rPr>
              <a:t>Адресаты помощи в оплате расходов на жилье</a:t>
            </a:r>
          </a:p>
        </p:txBody>
      </p:sp>
      <p:sp>
        <p:nvSpPr>
          <p:cNvPr id="31" name="Полилиния 30"/>
          <p:cNvSpPr/>
          <p:nvPr/>
        </p:nvSpPr>
        <p:spPr>
          <a:xfrm>
            <a:off x="3247936" y="2118774"/>
            <a:ext cx="120729" cy="2848819"/>
          </a:xfrm>
          <a:custGeom>
            <a:avLst/>
            <a:gdLst/>
            <a:ahLst/>
            <a:cxnLst/>
            <a:rect l="0" t="0" r="0" b="0"/>
            <a:pathLst>
              <a:path>
                <a:moveTo>
                  <a:pt x="0" y="0"/>
                </a:moveTo>
                <a:lnTo>
                  <a:pt x="0" y="3988347"/>
                </a:lnTo>
                <a:lnTo>
                  <a:pt x="169021" y="3988347"/>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32" name="Полилиния 31"/>
          <p:cNvSpPr/>
          <p:nvPr/>
        </p:nvSpPr>
        <p:spPr>
          <a:xfrm>
            <a:off x="3368666" y="4577156"/>
            <a:ext cx="1390091" cy="944276"/>
          </a:xfrm>
          <a:custGeom>
            <a:avLst/>
            <a:gdLst>
              <a:gd name="connsiteX0" fmla="*/ 0 w 1946128"/>
              <a:gd name="connsiteY0" fmla="*/ 103403 h 1034031"/>
              <a:gd name="connsiteX1" fmla="*/ 103403 w 1946128"/>
              <a:gd name="connsiteY1" fmla="*/ 0 h 1034031"/>
              <a:gd name="connsiteX2" fmla="*/ 1842725 w 1946128"/>
              <a:gd name="connsiteY2" fmla="*/ 0 h 1034031"/>
              <a:gd name="connsiteX3" fmla="*/ 1946128 w 1946128"/>
              <a:gd name="connsiteY3" fmla="*/ 103403 h 1034031"/>
              <a:gd name="connsiteX4" fmla="*/ 1946128 w 1946128"/>
              <a:gd name="connsiteY4" fmla="*/ 930628 h 1034031"/>
              <a:gd name="connsiteX5" fmla="*/ 1842725 w 1946128"/>
              <a:gd name="connsiteY5" fmla="*/ 1034031 h 1034031"/>
              <a:gd name="connsiteX6" fmla="*/ 103403 w 1946128"/>
              <a:gd name="connsiteY6" fmla="*/ 1034031 h 1034031"/>
              <a:gd name="connsiteX7" fmla="*/ 0 w 1946128"/>
              <a:gd name="connsiteY7" fmla="*/ 930628 h 1034031"/>
              <a:gd name="connsiteX8" fmla="*/ 0 w 1946128"/>
              <a:gd name="connsiteY8" fmla="*/ 103403 h 1034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6128" h="1034031">
                <a:moveTo>
                  <a:pt x="0" y="103403"/>
                </a:moveTo>
                <a:cubicBezTo>
                  <a:pt x="0" y="46295"/>
                  <a:pt x="46295" y="0"/>
                  <a:pt x="103403" y="0"/>
                </a:cubicBezTo>
                <a:lnTo>
                  <a:pt x="1842725" y="0"/>
                </a:lnTo>
                <a:cubicBezTo>
                  <a:pt x="1899833" y="0"/>
                  <a:pt x="1946128" y="46295"/>
                  <a:pt x="1946128" y="103403"/>
                </a:cubicBezTo>
                <a:lnTo>
                  <a:pt x="1946128" y="930628"/>
                </a:lnTo>
                <a:cubicBezTo>
                  <a:pt x="1946128" y="987736"/>
                  <a:pt x="1899833" y="1034031"/>
                  <a:pt x="1842725" y="1034031"/>
                </a:cubicBezTo>
                <a:lnTo>
                  <a:pt x="103403" y="1034031"/>
                </a:lnTo>
                <a:cubicBezTo>
                  <a:pt x="46295" y="1034031"/>
                  <a:pt x="0" y="987736"/>
                  <a:pt x="0" y="930628"/>
                </a:cubicBezTo>
                <a:lnTo>
                  <a:pt x="0" y="103403"/>
                </a:lnTo>
                <a:close/>
              </a:path>
            </a:pathLst>
          </a:custGeom>
        </p:spPr>
        <p:style>
          <a:lnRef idx="2">
            <a:schemeClr val="accent6">
              <a:shade val="80000"/>
              <a:hueOff val="127528"/>
              <a:satOff val="-912"/>
              <a:lumOff val="1020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5186" tIns="30663" rIns="35186" bIns="30663" numCol="1" spcCol="907" anchor="t" anchorCtr="0">
            <a:noAutofit/>
          </a:bodyPr>
          <a:lstStyle/>
          <a:p>
            <a:pPr defTabSz="317082">
              <a:lnSpc>
                <a:spcPct val="90000"/>
              </a:lnSpc>
              <a:spcBef>
                <a:spcPct val="0"/>
              </a:spcBef>
              <a:spcAft>
                <a:spcPct val="35000"/>
              </a:spcAft>
            </a:pPr>
            <a:r>
              <a:rPr lang="ru-RU" sz="900" dirty="0">
                <a:solidFill>
                  <a:srgbClr val="3E5057">
                    <a:hueOff val="0"/>
                    <a:satOff val="0"/>
                    <a:lumOff val="0"/>
                    <a:alphaOff val="0"/>
                  </a:srgbClr>
                </a:solidFill>
              </a:rPr>
              <a:t>Социальный </a:t>
            </a:r>
            <a:r>
              <a:rPr lang="ru-RU" sz="900" dirty="0" err="1">
                <a:solidFill>
                  <a:srgbClr val="3E5057">
                    <a:hueOff val="0"/>
                    <a:satOff val="0"/>
                    <a:lumOff val="0"/>
                    <a:alphaOff val="0"/>
                  </a:srgbClr>
                </a:solidFill>
              </a:rPr>
              <a:t>найм</a:t>
            </a:r>
            <a:r>
              <a:rPr lang="ru-RU" sz="900" dirty="0">
                <a:solidFill>
                  <a:srgbClr val="3E5057">
                    <a:hueOff val="0"/>
                    <a:satOff val="0"/>
                    <a:lumOff val="0"/>
                    <a:alphaOff val="0"/>
                  </a:srgbClr>
                </a:solidFill>
              </a:rPr>
              <a:t> жилья</a:t>
            </a:r>
          </a:p>
          <a:p>
            <a:pPr marL="40767" lvl="1" indent="-40767" defTabSz="253670">
              <a:lnSpc>
                <a:spcPct val="90000"/>
              </a:lnSpc>
              <a:spcBef>
                <a:spcPct val="0"/>
              </a:spcBef>
              <a:spcAft>
                <a:spcPct val="15000"/>
              </a:spcAft>
              <a:buFontTx/>
              <a:buChar char="••"/>
            </a:pPr>
            <a:r>
              <a:rPr lang="ru-RU" sz="700" dirty="0">
                <a:solidFill>
                  <a:srgbClr val="3E5057">
                    <a:hueOff val="0"/>
                    <a:satOff val="0"/>
                    <a:lumOff val="0"/>
                    <a:alphaOff val="0"/>
                  </a:srgbClr>
                </a:solidFill>
              </a:rPr>
              <a:t>Государственные расходы на поддержку социального найма жилья как доля ВВП</a:t>
            </a:r>
          </a:p>
          <a:p>
            <a:pPr marL="40767" lvl="1" indent="-40767" defTabSz="253670">
              <a:lnSpc>
                <a:spcPct val="90000"/>
              </a:lnSpc>
              <a:spcBef>
                <a:spcPct val="0"/>
              </a:spcBef>
              <a:spcAft>
                <a:spcPct val="15000"/>
              </a:spcAft>
              <a:buFontTx/>
              <a:buChar char="••"/>
            </a:pPr>
            <a:r>
              <a:rPr lang="ru-RU" sz="700" dirty="0">
                <a:solidFill>
                  <a:srgbClr val="3E5057">
                    <a:hueOff val="0"/>
                    <a:satOff val="0"/>
                    <a:lumOff val="0"/>
                    <a:alphaOff val="0"/>
                  </a:srgbClr>
                </a:solidFill>
              </a:rPr>
              <a:t>Жилищный фонд социального найма</a:t>
            </a:r>
          </a:p>
          <a:p>
            <a:pPr marL="40767" lvl="1" indent="-40767" defTabSz="253670">
              <a:lnSpc>
                <a:spcPct val="90000"/>
              </a:lnSpc>
              <a:spcBef>
                <a:spcPct val="0"/>
              </a:spcBef>
              <a:spcAft>
                <a:spcPct val="15000"/>
              </a:spcAft>
              <a:buFontTx/>
              <a:buChar char="••"/>
            </a:pPr>
            <a:r>
              <a:rPr lang="ru-RU" sz="700" dirty="0">
                <a:solidFill>
                  <a:srgbClr val="3E5057">
                    <a:hueOff val="0"/>
                    <a:satOff val="0"/>
                    <a:lumOff val="0"/>
                    <a:alphaOff val="0"/>
                  </a:srgbClr>
                </a:solidFill>
              </a:rPr>
              <a:t>Ключевые характеристики</a:t>
            </a:r>
          </a:p>
        </p:txBody>
      </p:sp>
      <p:sp>
        <p:nvSpPr>
          <p:cNvPr id="33" name="Полилиния 32"/>
          <p:cNvSpPr/>
          <p:nvPr/>
        </p:nvSpPr>
        <p:spPr>
          <a:xfrm>
            <a:off x="3247936" y="2272454"/>
            <a:ext cx="120729" cy="3518441"/>
          </a:xfrm>
          <a:custGeom>
            <a:avLst/>
            <a:gdLst/>
            <a:ahLst/>
            <a:cxnLst/>
            <a:rect l="0" t="0" r="0" b="0"/>
            <a:pathLst>
              <a:path>
                <a:moveTo>
                  <a:pt x="0" y="0"/>
                </a:moveTo>
                <a:lnTo>
                  <a:pt x="0" y="4925817"/>
                </a:lnTo>
                <a:lnTo>
                  <a:pt x="169021" y="4925817"/>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34" name="Полилиния 33"/>
          <p:cNvSpPr/>
          <p:nvPr/>
        </p:nvSpPr>
        <p:spPr>
          <a:xfrm>
            <a:off x="3368666" y="5626105"/>
            <a:ext cx="1390091" cy="298824"/>
          </a:xfrm>
          <a:custGeom>
            <a:avLst/>
            <a:gdLst>
              <a:gd name="connsiteX0" fmla="*/ 0 w 1946128"/>
              <a:gd name="connsiteY0" fmla="*/ 41835 h 418353"/>
              <a:gd name="connsiteX1" fmla="*/ 41835 w 1946128"/>
              <a:gd name="connsiteY1" fmla="*/ 0 h 418353"/>
              <a:gd name="connsiteX2" fmla="*/ 1904293 w 1946128"/>
              <a:gd name="connsiteY2" fmla="*/ 0 h 418353"/>
              <a:gd name="connsiteX3" fmla="*/ 1946128 w 1946128"/>
              <a:gd name="connsiteY3" fmla="*/ 41835 h 418353"/>
              <a:gd name="connsiteX4" fmla="*/ 1946128 w 1946128"/>
              <a:gd name="connsiteY4" fmla="*/ 376518 h 418353"/>
              <a:gd name="connsiteX5" fmla="*/ 1904293 w 1946128"/>
              <a:gd name="connsiteY5" fmla="*/ 418353 h 418353"/>
              <a:gd name="connsiteX6" fmla="*/ 41835 w 1946128"/>
              <a:gd name="connsiteY6" fmla="*/ 418353 h 418353"/>
              <a:gd name="connsiteX7" fmla="*/ 0 w 1946128"/>
              <a:gd name="connsiteY7" fmla="*/ 376518 h 418353"/>
              <a:gd name="connsiteX8" fmla="*/ 0 w 1946128"/>
              <a:gd name="connsiteY8" fmla="*/ 41835 h 41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6128" h="418353">
                <a:moveTo>
                  <a:pt x="0" y="41835"/>
                </a:moveTo>
                <a:cubicBezTo>
                  <a:pt x="0" y="18730"/>
                  <a:pt x="18730" y="0"/>
                  <a:pt x="41835" y="0"/>
                </a:cubicBezTo>
                <a:lnTo>
                  <a:pt x="1904293" y="0"/>
                </a:lnTo>
                <a:cubicBezTo>
                  <a:pt x="1927398" y="0"/>
                  <a:pt x="1946128" y="18730"/>
                  <a:pt x="1946128" y="41835"/>
                </a:cubicBezTo>
                <a:lnTo>
                  <a:pt x="1946128" y="376518"/>
                </a:lnTo>
                <a:cubicBezTo>
                  <a:pt x="1946128" y="399623"/>
                  <a:pt x="1927398" y="418353"/>
                  <a:pt x="1904293" y="418353"/>
                </a:cubicBezTo>
                <a:lnTo>
                  <a:pt x="41835" y="418353"/>
                </a:lnTo>
                <a:cubicBezTo>
                  <a:pt x="18730" y="418353"/>
                  <a:pt x="0" y="399623"/>
                  <a:pt x="0" y="376518"/>
                </a:cubicBezTo>
                <a:lnTo>
                  <a:pt x="0" y="41835"/>
                </a:lnTo>
                <a:close/>
              </a:path>
            </a:pathLst>
          </a:custGeom>
        </p:spPr>
        <p:style>
          <a:lnRef idx="2">
            <a:schemeClr val="accent6">
              <a:shade val="80000"/>
              <a:hueOff val="140281"/>
              <a:satOff val="-1003"/>
              <a:lumOff val="1122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332" tIns="17801" rIns="22332" bIns="17801" numCol="1" spcCol="907" anchor="ctr" anchorCtr="0">
            <a:noAutofit/>
          </a:bodyPr>
          <a:lstStyle/>
          <a:p>
            <a:pPr algn="ctr" defTabSz="317082">
              <a:lnSpc>
                <a:spcPct val="90000"/>
              </a:lnSpc>
              <a:spcBef>
                <a:spcPct val="0"/>
              </a:spcBef>
              <a:spcAft>
                <a:spcPct val="35000"/>
              </a:spcAft>
            </a:pPr>
            <a:r>
              <a:rPr lang="ru-RU" sz="700" dirty="0">
                <a:solidFill>
                  <a:srgbClr val="3E5057">
                    <a:hueOff val="0"/>
                    <a:satOff val="0"/>
                    <a:lumOff val="0"/>
                    <a:alphaOff val="0"/>
                  </a:srgbClr>
                </a:solidFill>
              </a:rPr>
              <a:t>Программы доступного жилья</a:t>
            </a:r>
          </a:p>
        </p:txBody>
      </p:sp>
      <p:sp>
        <p:nvSpPr>
          <p:cNvPr id="35" name="Полилиния 34"/>
          <p:cNvSpPr/>
          <p:nvPr/>
        </p:nvSpPr>
        <p:spPr>
          <a:xfrm>
            <a:off x="3247926" y="2426124"/>
            <a:ext cx="60364" cy="4066883"/>
          </a:xfrm>
          <a:custGeom>
            <a:avLst/>
            <a:gdLst/>
            <a:ahLst/>
            <a:cxnLst/>
            <a:rect l="0" t="0" r="0" b="0"/>
            <a:pathLst>
              <a:path>
                <a:moveTo>
                  <a:pt x="0" y="0"/>
                </a:moveTo>
                <a:lnTo>
                  <a:pt x="0" y="5523486"/>
                </a:lnTo>
                <a:lnTo>
                  <a:pt x="169021" y="5523486"/>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36" name="Полилиния 35"/>
          <p:cNvSpPr/>
          <p:nvPr/>
        </p:nvSpPr>
        <p:spPr>
          <a:xfrm>
            <a:off x="3368666" y="6235284"/>
            <a:ext cx="1390091" cy="253164"/>
          </a:xfrm>
          <a:custGeom>
            <a:avLst/>
            <a:gdLst>
              <a:gd name="connsiteX0" fmla="*/ 0 w 1946128"/>
              <a:gd name="connsiteY0" fmla="*/ 35443 h 354429"/>
              <a:gd name="connsiteX1" fmla="*/ 35443 w 1946128"/>
              <a:gd name="connsiteY1" fmla="*/ 0 h 354429"/>
              <a:gd name="connsiteX2" fmla="*/ 1910685 w 1946128"/>
              <a:gd name="connsiteY2" fmla="*/ 0 h 354429"/>
              <a:gd name="connsiteX3" fmla="*/ 1946128 w 1946128"/>
              <a:gd name="connsiteY3" fmla="*/ 35443 h 354429"/>
              <a:gd name="connsiteX4" fmla="*/ 1946128 w 1946128"/>
              <a:gd name="connsiteY4" fmla="*/ 318986 h 354429"/>
              <a:gd name="connsiteX5" fmla="*/ 1910685 w 1946128"/>
              <a:gd name="connsiteY5" fmla="*/ 354429 h 354429"/>
              <a:gd name="connsiteX6" fmla="*/ 35443 w 1946128"/>
              <a:gd name="connsiteY6" fmla="*/ 354429 h 354429"/>
              <a:gd name="connsiteX7" fmla="*/ 0 w 1946128"/>
              <a:gd name="connsiteY7" fmla="*/ 318986 h 354429"/>
              <a:gd name="connsiteX8" fmla="*/ 0 w 1946128"/>
              <a:gd name="connsiteY8" fmla="*/ 35443 h 35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6128" h="354429">
                <a:moveTo>
                  <a:pt x="0" y="35443"/>
                </a:moveTo>
                <a:cubicBezTo>
                  <a:pt x="0" y="15868"/>
                  <a:pt x="15868" y="0"/>
                  <a:pt x="35443" y="0"/>
                </a:cubicBezTo>
                <a:lnTo>
                  <a:pt x="1910685" y="0"/>
                </a:lnTo>
                <a:cubicBezTo>
                  <a:pt x="1930260" y="0"/>
                  <a:pt x="1946128" y="15868"/>
                  <a:pt x="1946128" y="35443"/>
                </a:cubicBezTo>
                <a:lnTo>
                  <a:pt x="1946128" y="318986"/>
                </a:lnTo>
                <a:cubicBezTo>
                  <a:pt x="1946128" y="338561"/>
                  <a:pt x="1930260" y="354429"/>
                  <a:pt x="1910685" y="354429"/>
                </a:cubicBezTo>
                <a:lnTo>
                  <a:pt x="35443" y="354429"/>
                </a:lnTo>
                <a:cubicBezTo>
                  <a:pt x="15868" y="354429"/>
                  <a:pt x="0" y="338561"/>
                  <a:pt x="0" y="318986"/>
                </a:cubicBezTo>
                <a:lnTo>
                  <a:pt x="0" y="35443"/>
                </a:lnTo>
                <a:close/>
              </a:path>
            </a:pathLst>
          </a:custGeom>
        </p:spPr>
        <p:style>
          <a:lnRef idx="2">
            <a:schemeClr val="accent6">
              <a:shade val="80000"/>
              <a:hueOff val="153034"/>
              <a:satOff val="-1094"/>
              <a:lumOff val="12246"/>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0995" tIns="16464" rIns="20995" bIns="16464" numCol="1" spcCol="907" anchor="ctr" anchorCtr="0">
            <a:noAutofit/>
          </a:bodyPr>
          <a:lstStyle/>
          <a:p>
            <a:pPr algn="ctr" defTabSz="317082">
              <a:lnSpc>
                <a:spcPct val="90000"/>
              </a:lnSpc>
              <a:spcBef>
                <a:spcPct val="0"/>
              </a:spcBef>
              <a:spcAft>
                <a:spcPct val="35000"/>
              </a:spcAft>
            </a:pPr>
            <a:r>
              <a:rPr lang="ru-RU" sz="700" dirty="0">
                <a:solidFill>
                  <a:srgbClr val="3E5057">
                    <a:hueOff val="0"/>
                    <a:satOff val="0"/>
                    <a:lumOff val="0"/>
                    <a:alphaOff val="0"/>
                  </a:srgbClr>
                </a:solidFill>
              </a:rPr>
              <a:t>Регулирование рынка аренды жилья</a:t>
            </a:r>
          </a:p>
        </p:txBody>
      </p:sp>
      <p:sp>
        <p:nvSpPr>
          <p:cNvPr id="37" name="Полилиния 36"/>
          <p:cNvSpPr/>
          <p:nvPr/>
        </p:nvSpPr>
        <p:spPr>
          <a:xfrm>
            <a:off x="4819113" y="1015655"/>
            <a:ext cx="1207296" cy="603648"/>
          </a:xfrm>
          <a:custGeom>
            <a:avLst/>
            <a:gdLst>
              <a:gd name="connsiteX0" fmla="*/ 0 w 1690215"/>
              <a:gd name="connsiteY0" fmla="*/ 84511 h 845107"/>
              <a:gd name="connsiteX1" fmla="*/ 84511 w 1690215"/>
              <a:gd name="connsiteY1" fmla="*/ 0 h 845107"/>
              <a:gd name="connsiteX2" fmla="*/ 1605704 w 1690215"/>
              <a:gd name="connsiteY2" fmla="*/ 0 h 845107"/>
              <a:gd name="connsiteX3" fmla="*/ 1690215 w 1690215"/>
              <a:gd name="connsiteY3" fmla="*/ 84511 h 845107"/>
              <a:gd name="connsiteX4" fmla="*/ 1690215 w 1690215"/>
              <a:gd name="connsiteY4" fmla="*/ 760596 h 845107"/>
              <a:gd name="connsiteX5" fmla="*/ 1605704 w 1690215"/>
              <a:gd name="connsiteY5" fmla="*/ 845107 h 845107"/>
              <a:gd name="connsiteX6" fmla="*/ 84511 w 1690215"/>
              <a:gd name="connsiteY6" fmla="*/ 845107 h 845107"/>
              <a:gd name="connsiteX7" fmla="*/ 0 w 1690215"/>
              <a:gd name="connsiteY7" fmla="*/ 760596 h 845107"/>
              <a:gd name="connsiteX8" fmla="*/ 0 w 1690215"/>
              <a:gd name="connsiteY8" fmla="*/ 84511 h 845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0215" h="845107">
                <a:moveTo>
                  <a:pt x="0" y="84511"/>
                </a:moveTo>
                <a:cubicBezTo>
                  <a:pt x="0" y="37837"/>
                  <a:pt x="37837" y="0"/>
                  <a:pt x="84511" y="0"/>
                </a:cubicBezTo>
                <a:lnTo>
                  <a:pt x="1605704" y="0"/>
                </a:lnTo>
                <a:cubicBezTo>
                  <a:pt x="1652378" y="0"/>
                  <a:pt x="1690215" y="37837"/>
                  <a:pt x="1690215" y="84511"/>
                </a:cubicBezTo>
                <a:lnTo>
                  <a:pt x="1690215" y="760596"/>
                </a:lnTo>
                <a:cubicBezTo>
                  <a:pt x="1690215" y="807270"/>
                  <a:pt x="1652378" y="845107"/>
                  <a:pt x="1605704" y="845107"/>
                </a:cubicBezTo>
                <a:lnTo>
                  <a:pt x="84511" y="845107"/>
                </a:lnTo>
                <a:cubicBezTo>
                  <a:pt x="37837" y="845107"/>
                  <a:pt x="0" y="807270"/>
                  <a:pt x="0" y="760596"/>
                </a:cubicBezTo>
                <a:lnTo>
                  <a:pt x="0" y="84511"/>
                </a:lnTo>
                <a:close/>
              </a:path>
            </a:pathLst>
          </a:custGeom>
        </p:spPr>
        <p:style>
          <a:lnRef idx="2">
            <a:schemeClr val="lt1">
              <a:hueOff val="0"/>
              <a:satOff val="0"/>
              <a:lumOff val="0"/>
              <a:alphaOff val="0"/>
            </a:schemeClr>
          </a:lnRef>
          <a:fillRef idx="1">
            <a:schemeClr val="accent6">
              <a:shade val="80000"/>
              <a:hueOff val="191292"/>
              <a:satOff val="-1368"/>
              <a:lumOff val="15307"/>
              <a:alphaOff val="0"/>
            </a:schemeClr>
          </a:fillRef>
          <a:effectRef idx="0">
            <a:schemeClr val="accent6">
              <a:shade val="80000"/>
              <a:hueOff val="191292"/>
              <a:satOff val="-1368"/>
              <a:lumOff val="15307"/>
              <a:alphaOff val="0"/>
            </a:schemeClr>
          </a:effectRef>
          <a:fontRef idx="minor">
            <a:schemeClr val="lt1"/>
          </a:fontRef>
        </p:style>
        <p:txBody>
          <a:bodyPr spcFirstLastPara="0" vert="horz" wrap="square" lIns="35316" tIns="29436" rIns="35316" bIns="29436" numCol="1" spcCol="907" anchor="ctr" anchorCtr="0">
            <a:noAutofit/>
          </a:bodyPr>
          <a:lstStyle/>
          <a:p>
            <a:pPr algn="ctr" defTabSz="412201">
              <a:lnSpc>
                <a:spcPct val="90000"/>
              </a:lnSpc>
              <a:spcBef>
                <a:spcPct val="0"/>
              </a:spcBef>
              <a:spcAft>
                <a:spcPct val="35000"/>
              </a:spcAft>
            </a:pPr>
            <a:r>
              <a:rPr lang="ru-RU" sz="900" b="1" dirty="0">
                <a:solidFill>
                  <a:prstClr val="white"/>
                </a:solidFill>
              </a:rPr>
              <a:t>Общая конъюнктура экономики</a:t>
            </a:r>
            <a:endParaRPr lang="ru-RU" sz="900" dirty="0">
              <a:solidFill>
                <a:prstClr val="white"/>
              </a:solidFill>
            </a:endParaRPr>
          </a:p>
        </p:txBody>
      </p:sp>
      <p:sp>
        <p:nvSpPr>
          <p:cNvPr id="38" name="Полилиния 37"/>
          <p:cNvSpPr/>
          <p:nvPr/>
        </p:nvSpPr>
        <p:spPr>
          <a:xfrm>
            <a:off x="4939852" y="1619314"/>
            <a:ext cx="120729" cy="500641"/>
          </a:xfrm>
          <a:custGeom>
            <a:avLst/>
            <a:gdLst/>
            <a:ahLst/>
            <a:cxnLst/>
            <a:rect l="0" t="0" r="0" b="0"/>
            <a:pathLst>
              <a:path>
                <a:moveTo>
                  <a:pt x="0" y="0"/>
                </a:moveTo>
                <a:lnTo>
                  <a:pt x="0" y="700898"/>
                </a:lnTo>
                <a:lnTo>
                  <a:pt x="169021" y="700898"/>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39" name="Полилиния 38"/>
          <p:cNvSpPr/>
          <p:nvPr/>
        </p:nvSpPr>
        <p:spPr>
          <a:xfrm>
            <a:off x="5060572" y="1770226"/>
            <a:ext cx="965837" cy="699459"/>
          </a:xfrm>
          <a:custGeom>
            <a:avLst/>
            <a:gdLst>
              <a:gd name="connsiteX0" fmla="*/ 0 w 1352172"/>
              <a:gd name="connsiteY0" fmla="*/ 97924 h 979243"/>
              <a:gd name="connsiteX1" fmla="*/ 97924 w 1352172"/>
              <a:gd name="connsiteY1" fmla="*/ 0 h 979243"/>
              <a:gd name="connsiteX2" fmla="*/ 1254248 w 1352172"/>
              <a:gd name="connsiteY2" fmla="*/ 0 h 979243"/>
              <a:gd name="connsiteX3" fmla="*/ 1352172 w 1352172"/>
              <a:gd name="connsiteY3" fmla="*/ 97924 h 979243"/>
              <a:gd name="connsiteX4" fmla="*/ 1352172 w 1352172"/>
              <a:gd name="connsiteY4" fmla="*/ 881319 h 979243"/>
              <a:gd name="connsiteX5" fmla="*/ 1254248 w 1352172"/>
              <a:gd name="connsiteY5" fmla="*/ 979243 h 979243"/>
              <a:gd name="connsiteX6" fmla="*/ 97924 w 1352172"/>
              <a:gd name="connsiteY6" fmla="*/ 979243 h 979243"/>
              <a:gd name="connsiteX7" fmla="*/ 0 w 1352172"/>
              <a:gd name="connsiteY7" fmla="*/ 881319 h 979243"/>
              <a:gd name="connsiteX8" fmla="*/ 0 w 1352172"/>
              <a:gd name="connsiteY8" fmla="*/ 97924 h 979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2172" h="979243">
                <a:moveTo>
                  <a:pt x="0" y="97924"/>
                </a:moveTo>
                <a:cubicBezTo>
                  <a:pt x="0" y="43842"/>
                  <a:pt x="43842" y="0"/>
                  <a:pt x="97924" y="0"/>
                </a:cubicBezTo>
                <a:lnTo>
                  <a:pt x="1254248" y="0"/>
                </a:lnTo>
                <a:cubicBezTo>
                  <a:pt x="1308330" y="0"/>
                  <a:pt x="1352172" y="43842"/>
                  <a:pt x="1352172" y="97924"/>
                </a:cubicBezTo>
                <a:lnTo>
                  <a:pt x="1352172" y="881319"/>
                </a:lnTo>
                <a:cubicBezTo>
                  <a:pt x="1352172" y="935401"/>
                  <a:pt x="1308330" y="979243"/>
                  <a:pt x="1254248" y="979243"/>
                </a:cubicBezTo>
                <a:lnTo>
                  <a:pt x="97924" y="979243"/>
                </a:lnTo>
                <a:cubicBezTo>
                  <a:pt x="43842" y="979243"/>
                  <a:pt x="0" y="935401"/>
                  <a:pt x="0" y="881319"/>
                </a:cubicBezTo>
                <a:lnTo>
                  <a:pt x="0" y="97924"/>
                </a:lnTo>
                <a:close/>
              </a:path>
            </a:pathLst>
          </a:custGeom>
        </p:spPr>
        <p:style>
          <a:lnRef idx="2">
            <a:schemeClr val="accent6">
              <a:shade val="80000"/>
              <a:hueOff val="165786"/>
              <a:satOff val="-1186"/>
              <a:lumOff val="13266"/>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9482" tIns="33142" rIns="39482" bIns="33142" numCol="1" spcCol="907" anchor="ctr" anchorCtr="0">
            <a:noAutofit/>
          </a:bodyPr>
          <a:lstStyle/>
          <a:p>
            <a:pPr algn="ctr" defTabSz="443914">
              <a:lnSpc>
                <a:spcPct val="90000"/>
              </a:lnSpc>
              <a:spcBef>
                <a:spcPct val="0"/>
              </a:spcBef>
              <a:spcAft>
                <a:spcPct val="35000"/>
              </a:spcAft>
            </a:pPr>
            <a:r>
              <a:rPr lang="ru-RU" sz="1000" dirty="0">
                <a:solidFill>
                  <a:srgbClr val="3E5057">
                    <a:hueOff val="0"/>
                    <a:satOff val="0"/>
                    <a:lumOff val="0"/>
                    <a:alphaOff val="0"/>
                  </a:srgbClr>
                </a:solidFill>
              </a:rPr>
              <a:t>Показатели ВВП</a:t>
            </a:r>
          </a:p>
        </p:txBody>
      </p:sp>
      <p:sp>
        <p:nvSpPr>
          <p:cNvPr id="40" name="Полилиния 39"/>
          <p:cNvSpPr/>
          <p:nvPr/>
        </p:nvSpPr>
        <p:spPr>
          <a:xfrm>
            <a:off x="4939852" y="1619304"/>
            <a:ext cx="120729" cy="1351014"/>
          </a:xfrm>
          <a:custGeom>
            <a:avLst/>
            <a:gdLst/>
            <a:ahLst/>
            <a:cxnLst/>
            <a:rect l="0" t="0" r="0" b="0"/>
            <a:pathLst>
              <a:path>
                <a:moveTo>
                  <a:pt x="0" y="0"/>
                </a:moveTo>
                <a:lnTo>
                  <a:pt x="0" y="1891419"/>
                </a:lnTo>
                <a:lnTo>
                  <a:pt x="169021" y="1891419"/>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41" name="Полилиния 40"/>
          <p:cNvSpPr/>
          <p:nvPr/>
        </p:nvSpPr>
        <p:spPr>
          <a:xfrm>
            <a:off x="5060572" y="2620598"/>
            <a:ext cx="965837" cy="699459"/>
          </a:xfrm>
          <a:custGeom>
            <a:avLst/>
            <a:gdLst>
              <a:gd name="connsiteX0" fmla="*/ 0 w 1352172"/>
              <a:gd name="connsiteY0" fmla="*/ 97924 h 979243"/>
              <a:gd name="connsiteX1" fmla="*/ 97924 w 1352172"/>
              <a:gd name="connsiteY1" fmla="*/ 0 h 979243"/>
              <a:gd name="connsiteX2" fmla="*/ 1254248 w 1352172"/>
              <a:gd name="connsiteY2" fmla="*/ 0 h 979243"/>
              <a:gd name="connsiteX3" fmla="*/ 1352172 w 1352172"/>
              <a:gd name="connsiteY3" fmla="*/ 97924 h 979243"/>
              <a:gd name="connsiteX4" fmla="*/ 1352172 w 1352172"/>
              <a:gd name="connsiteY4" fmla="*/ 881319 h 979243"/>
              <a:gd name="connsiteX5" fmla="*/ 1254248 w 1352172"/>
              <a:gd name="connsiteY5" fmla="*/ 979243 h 979243"/>
              <a:gd name="connsiteX6" fmla="*/ 97924 w 1352172"/>
              <a:gd name="connsiteY6" fmla="*/ 979243 h 979243"/>
              <a:gd name="connsiteX7" fmla="*/ 0 w 1352172"/>
              <a:gd name="connsiteY7" fmla="*/ 881319 h 979243"/>
              <a:gd name="connsiteX8" fmla="*/ 0 w 1352172"/>
              <a:gd name="connsiteY8" fmla="*/ 97924 h 979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2172" h="979243">
                <a:moveTo>
                  <a:pt x="0" y="97924"/>
                </a:moveTo>
                <a:cubicBezTo>
                  <a:pt x="0" y="43842"/>
                  <a:pt x="43842" y="0"/>
                  <a:pt x="97924" y="0"/>
                </a:cubicBezTo>
                <a:lnTo>
                  <a:pt x="1254248" y="0"/>
                </a:lnTo>
                <a:cubicBezTo>
                  <a:pt x="1308330" y="0"/>
                  <a:pt x="1352172" y="43842"/>
                  <a:pt x="1352172" y="97924"/>
                </a:cubicBezTo>
                <a:lnTo>
                  <a:pt x="1352172" y="881319"/>
                </a:lnTo>
                <a:cubicBezTo>
                  <a:pt x="1352172" y="935401"/>
                  <a:pt x="1308330" y="979243"/>
                  <a:pt x="1254248" y="979243"/>
                </a:cubicBezTo>
                <a:lnTo>
                  <a:pt x="97924" y="979243"/>
                </a:lnTo>
                <a:cubicBezTo>
                  <a:pt x="43842" y="979243"/>
                  <a:pt x="0" y="935401"/>
                  <a:pt x="0" y="881319"/>
                </a:cubicBezTo>
                <a:lnTo>
                  <a:pt x="0" y="97924"/>
                </a:lnTo>
                <a:close/>
              </a:path>
            </a:pathLst>
          </a:custGeom>
        </p:spPr>
        <p:style>
          <a:lnRef idx="2">
            <a:schemeClr val="accent6">
              <a:shade val="80000"/>
              <a:hueOff val="178539"/>
              <a:satOff val="-1277"/>
              <a:lumOff val="14287"/>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9482" tIns="33142" rIns="39482" bIns="33142" numCol="1" spcCol="907" anchor="ctr" anchorCtr="0">
            <a:noAutofit/>
          </a:bodyPr>
          <a:lstStyle/>
          <a:p>
            <a:pPr algn="ctr" defTabSz="443914">
              <a:lnSpc>
                <a:spcPct val="90000"/>
              </a:lnSpc>
              <a:spcBef>
                <a:spcPct val="0"/>
              </a:spcBef>
              <a:spcAft>
                <a:spcPct val="35000"/>
              </a:spcAft>
            </a:pPr>
            <a:r>
              <a:rPr lang="ru-RU" sz="1000" dirty="0">
                <a:solidFill>
                  <a:srgbClr val="3E5057">
                    <a:hueOff val="0"/>
                    <a:satOff val="0"/>
                    <a:lumOff val="0"/>
                    <a:alphaOff val="0"/>
                  </a:srgbClr>
                </a:solidFill>
              </a:rPr>
              <a:t>Доходы домохозяйств</a:t>
            </a:r>
          </a:p>
        </p:txBody>
      </p:sp>
      <p:sp>
        <p:nvSpPr>
          <p:cNvPr id="42" name="Полилиния 41"/>
          <p:cNvSpPr/>
          <p:nvPr/>
        </p:nvSpPr>
        <p:spPr>
          <a:xfrm>
            <a:off x="4939852" y="1619314"/>
            <a:ext cx="120729" cy="2201385"/>
          </a:xfrm>
          <a:custGeom>
            <a:avLst/>
            <a:gdLst/>
            <a:ahLst/>
            <a:cxnLst/>
            <a:rect l="0" t="0" r="0" b="0"/>
            <a:pathLst>
              <a:path>
                <a:moveTo>
                  <a:pt x="0" y="0"/>
                </a:moveTo>
                <a:lnTo>
                  <a:pt x="0" y="3081939"/>
                </a:lnTo>
                <a:lnTo>
                  <a:pt x="169021" y="3081939"/>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43" name="Полилиния 42"/>
          <p:cNvSpPr/>
          <p:nvPr/>
        </p:nvSpPr>
        <p:spPr>
          <a:xfrm>
            <a:off x="5060572" y="3470970"/>
            <a:ext cx="965837" cy="699459"/>
          </a:xfrm>
          <a:custGeom>
            <a:avLst/>
            <a:gdLst>
              <a:gd name="connsiteX0" fmla="*/ 0 w 1352172"/>
              <a:gd name="connsiteY0" fmla="*/ 97924 h 979243"/>
              <a:gd name="connsiteX1" fmla="*/ 97924 w 1352172"/>
              <a:gd name="connsiteY1" fmla="*/ 0 h 979243"/>
              <a:gd name="connsiteX2" fmla="*/ 1254248 w 1352172"/>
              <a:gd name="connsiteY2" fmla="*/ 0 h 979243"/>
              <a:gd name="connsiteX3" fmla="*/ 1352172 w 1352172"/>
              <a:gd name="connsiteY3" fmla="*/ 97924 h 979243"/>
              <a:gd name="connsiteX4" fmla="*/ 1352172 w 1352172"/>
              <a:gd name="connsiteY4" fmla="*/ 881319 h 979243"/>
              <a:gd name="connsiteX5" fmla="*/ 1254248 w 1352172"/>
              <a:gd name="connsiteY5" fmla="*/ 979243 h 979243"/>
              <a:gd name="connsiteX6" fmla="*/ 97924 w 1352172"/>
              <a:gd name="connsiteY6" fmla="*/ 979243 h 979243"/>
              <a:gd name="connsiteX7" fmla="*/ 0 w 1352172"/>
              <a:gd name="connsiteY7" fmla="*/ 881319 h 979243"/>
              <a:gd name="connsiteX8" fmla="*/ 0 w 1352172"/>
              <a:gd name="connsiteY8" fmla="*/ 97924 h 979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2172" h="979243">
                <a:moveTo>
                  <a:pt x="0" y="97924"/>
                </a:moveTo>
                <a:cubicBezTo>
                  <a:pt x="0" y="43842"/>
                  <a:pt x="43842" y="0"/>
                  <a:pt x="97924" y="0"/>
                </a:cubicBezTo>
                <a:lnTo>
                  <a:pt x="1254248" y="0"/>
                </a:lnTo>
                <a:cubicBezTo>
                  <a:pt x="1308330" y="0"/>
                  <a:pt x="1352172" y="43842"/>
                  <a:pt x="1352172" y="97924"/>
                </a:cubicBezTo>
                <a:lnTo>
                  <a:pt x="1352172" y="881319"/>
                </a:lnTo>
                <a:cubicBezTo>
                  <a:pt x="1352172" y="935401"/>
                  <a:pt x="1308330" y="979243"/>
                  <a:pt x="1254248" y="979243"/>
                </a:cubicBezTo>
                <a:lnTo>
                  <a:pt x="97924" y="979243"/>
                </a:lnTo>
                <a:cubicBezTo>
                  <a:pt x="43842" y="979243"/>
                  <a:pt x="0" y="935401"/>
                  <a:pt x="0" y="881319"/>
                </a:cubicBezTo>
                <a:lnTo>
                  <a:pt x="0" y="97924"/>
                </a:lnTo>
                <a:close/>
              </a:path>
            </a:pathLst>
          </a:custGeom>
        </p:spPr>
        <p:style>
          <a:lnRef idx="2">
            <a:schemeClr val="accent6">
              <a:shade val="80000"/>
              <a:hueOff val="191292"/>
              <a:satOff val="-1368"/>
              <a:lumOff val="15307"/>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9482" tIns="33142" rIns="39482" bIns="33142" numCol="1" spcCol="907" anchor="ctr" anchorCtr="0">
            <a:noAutofit/>
          </a:bodyPr>
          <a:lstStyle/>
          <a:p>
            <a:pPr algn="ctr" defTabSz="443914">
              <a:lnSpc>
                <a:spcPct val="90000"/>
              </a:lnSpc>
              <a:spcBef>
                <a:spcPct val="0"/>
              </a:spcBef>
              <a:spcAft>
                <a:spcPct val="35000"/>
              </a:spcAft>
            </a:pPr>
            <a:r>
              <a:rPr lang="ru-RU" sz="1000" dirty="0">
                <a:solidFill>
                  <a:srgbClr val="3E5057">
                    <a:hueOff val="0"/>
                    <a:satOff val="0"/>
                    <a:lumOff val="0"/>
                    <a:alphaOff val="0"/>
                  </a:srgbClr>
                </a:solidFill>
              </a:rPr>
              <a:t>Рынок труда</a:t>
            </a:r>
          </a:p>
        </p:txBody>
      </p:sp>
      <p:sp>
        <p:nvSpPr>
          <p:cNvPr id="44" name="Полилиния 43"/>
          <p:cNvSpPr/>
          <p:nvPr/>
        </p:nvSpPr>
        <p:spPr>
          <a:xfrm>
            <a:off x="4939852" y="1619304"/>
            <a:ext cx="120729" cy="3051757"/>
          </a:xfrm>
          <a:custGeom>
            <a:avLst/>
            <a:gdLst/>
            <a:ahLst/>
            <a:cxnLst/>
            <a:rect l="0" t="0" r="0" b="0"/>
            <a:pathLst>
              <a:path>
                <a:moveTo>
                  <a:pt x="0" y="0"/>
                </a:moveTo>
                <a:lnTo>
                  <a:pt x="0" y="4272460"/>
                </a:lnTo>
                <a:lnTo>
                  <a:pt x="169021" y="4272460"/>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45" name="Полилиния 44"/>
          <p:cNvSpPr/>
          <p:nvPr/>
        </p:nvSpPr>
        <p:spPr>
          <a:xfrm>
            <a:off x="5060572" y="4321342"/>
            <a:ext cx="965837" cy="699459"/>
          </a:xfrm>
          <a:custGeom>
            <a:avLst/>
            <a:gdLst>
              <a:gd name="connsiteX0" fmla="*/ 0 w 1352172"/>
              <a:gd name="connsiteY0" fmla="*/ 97924 h 979243"/>
              <a:gd name="connsiteX1" fmla="*/ 97924 w 1352172"/>
              <a:gd name="connsiteY1" fmla="*/ 0 h 979243"/>
              <a:gd name="connsiteX2" fmla="*/ 1254248 w 1352172"/>
              <a:gd name="connsiteY2" fmla="*/ 0 h 979243"/>
              <a:gd name="connsiteX3" fmla="*/ 1352172 w 1352172"/>
              <a:gd name="connsiteY3" fmla="*/ 97924 h 979243"/>
              <a:gd name="connsiteX4" fmla="*/ 1352172 w 1352172"/>
              <a:gd name="connsiteY4" fmla="*/ 881319 h 979243"/>
              <a:gd name="connsiteX5" fmla="*/ 1254248 w 1352172"/>
              <a:gd name="connsiteY5" fmla="*/ 979243 h 979243"/>
              <a:gd name="connsiteX6" fmla="*/ 97924 w 1352172"/>
              <a:gd name="connsiteY6" fmla="*/ 979243 h 979243"/>
              <a:gd name="connsiteX7" fmla="*/ 0 w 1352172"/>
              <a:gd name="connsiteY7" fmla="*/ 881319 h 979243"/>
              <a:gd name="connsiteX8" fmla="*/ 0 w 1352172"/>
              <a:gd name="connsiteY8" fmla="*/ 97924 h 979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2172" h="979243">
                <a:moveTo>
                  <a:pt x="0" y="97924"/>
                </a:moveTo>
                <a:cubicBezTo>
                  <a:pt x="0" y="43842"/>
                  <a:pt x="43842" y="0"/>
                  <a:pt x="97924" y="0"/>
                </a:cubicBezTo>
                <a:lnTo>
                  <a:pt x="1254248" y="0"/>
                </a:lnTo>
                <a:cubicBezTo>
                  <a:pt x="1308330" y="0"/>
                  <a:pt x="1352172" y="43842"/>
                  <a:pt x="1352172" y="97924"/>
                </a:cubicBezTo>
                <a:lnTo>
                  <a:pt x="1352172" y="881319"/>
                </a:lnTo>
                <a:cubicBezTo>
                  <a:pt x="1352172" y="935401"/>
                  <a:pt x="1308330" y="979243"/>
                  <a:pt x="1254248" y="979243"/>
                </a:cubicBezTo>
                <a:lnTo>
                  <a:pt x="97924" y="979243"/>
                </a:lnTo>
                <a:cubicBezTo>
                  <a:pt x="43842" y="979243"/>
                  <a:pt x="0" y="935401"/>
                  <a:pt x="0" y="881319"/>
                </a:cubicBezTo>
                <a:lnTo>
                  <a:pt x="0" y="97924"/>
                </a:lnTo>
                <a:close/>
              </a:path>
            </a:pathLst>
          </a:custGeom>
        </p:spPr>
        <p:style>
          <a:lnRef idx="2">
            <a:schemeClr val="accent6">
              <a:shade val="80000"/>
              <a:hueOff val="204045"/>
              <a:satOff val="-1459"/>
              <a:lumOff val="1632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9482" tIns="33142" rIns="39482" bIns="33142" numCol="1" spcCol="907" anchor="ctr" anchorCtr="0">
            <a:noAutofit/>
          </a:bodyPr>
          <a:lstStyle/>
          <a:p>
            <a:pPr algn="ctr" defTabSz="443914">
              <a:lnSpc>
                <a:spcPct val="90000"/>
              </a:lnSpc>
              <a:spcBef>
                <a:spcPct val="0"/>
              </a:spcBef>
              <a:spcAft>
                <a:spcPct val="35000"/>
              </a:spcAft>
            </a:pPr>
            <a:r>
              <a:rPr lang="ru-RU" sz="1000" dirty="0">
                <a:solidFill>
                  <a:srgbClr val="3E5057">
                    <a:hueOff val="0"/>
                    <a:satOff val="0"/>
                    <a:lumOff val="0"/>
                    <a:alphaOff val="0"/>
                  </a:srgbClr>
                </a:solidFill>
              </a:rPr>
              <a:t>Образование</a:t>
            </a:r>
          </a:p>
        </p:txBody>
      </p:sp>
      <p:sp>
        <p:nvSpPr>
          <p:cNvPr id="46" name="Полилиния 45"/>
          <p:cNvSpPr/>
          <p:nvPr/>
        </p:nvSpPr>
        <p:spPr>
          <a:xfrm>
            <a:off x="6328233" y="1015655"/>
            <a:ext cx="1207296" cy="603648"/>
          </a:xfrm>
          <a:custGeom>
            <a:avLst/>
            <a:gdLst>
              <a:gd name="connsiteX0" fmla="*/ 0 w 1690215"/>
              <a:gd name="connsiteY0" fmla="*/ 84511 h 845107"/>
              <a:gd name="connsiteX1" fmla="*/ 84511 w 1690215"/>
              <a:gd name="connsiteY1" fmla="*/ 0 h 845107"/>
              <a:gd name="connsiteX2" fmla="*/ 1605704 w 1690215"/>
              <a:gd name="connsiteY2" fmla="*/ 0 h 845107"/>
              <a:gd name="connsiteX3" fmla="*/ 1690215 w 1690215"/>
              <a:gd name="connsiteY3" fmla="*/ 84511 h 845107"/>
              <a:gd name="connsiteX4" fmla="*/ 1690215 w 1690215"/>
              <a:gd name="connsiteY4" fmla="*/ 760596 h 845107"/>
              <a:gd name="connsiteX5" fmla="*/ 1605704 w 1690215"/>
              <a:gd name="connsiteY5" fmla="*/ 845107 h 845107"/>
              <a:gd name="connsiteX6" fmla="*/ 84511 w 1690215"/>
              <a:gd name="connsiteY6" fmla="*/ 845107 h 845107"/>
              <a:gd name="connsiteX7" fmla="*/ 0 w 1690215"/>
              <a:gd name="connsiteY7" fmla="*/ 760596 h 845107"/>
              <a:gd name="connsiteX8" fmla="*/ 0 w 1690215"/>
              <a:gd name="connsiteY8" fmla="*/ 84511 h 845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0215" h="845107">
                <a:moveTo>
                  <a:pt x="0" y="84511"/>
                </a:moveTo>
                <a:cubicBezTo>
                  <a:pt x="0" y="37837"/>
                  <a:pt x="37837" y="0"/>
                  <a:pt x="84511" y="0"/>
                </a:cubicBezTo>
                <a:lnTo>
                  <a:pt x="1605704" y="0"/>
                </a:lnTo>
                <a:cubicBezTo>
                  <a:pt x="1652378" y="0"/>
                  <a:pt x="1690215" y="37837"/>
                  <a:pt x="1690215" y="84511"/>
                </a:cubicBezTo>
                <a:lnTo>
                  <a:pt x="1690215" y="760596"/>
                </a:lnTo>
                <a:cubicBezTo>
                  <a:pt x="1690215" y="807270"/>
                  <a:pt x="1652378" y="845107"/>
                  <a:pt x="1605704" y="845107"/>
                </a:cubicBezTo>
                <a:lnTo>
                  <a:pt x="84511" y="845107"/>
                </a:lnTo>
                <a:cubicBezTo>
                  <a:pt x="37837" y="845107"/>
                  <a:pt x="0" y="807270"/>
                  <a:pt x="0" y="760596"/>
                </a:cubicBezTo>
                <a:lnTo>
                  <a:pt x="0" y="84511"/>
                </a:lnTo>
                <a:close/>
              </a:path>
            </a:pathLst>
          </a:custGeom>
        </p:spPr>
        <p:style>
          <a:lnRef idx="2">
            <a:schemeClr val="lt1">
              <a:hueOff val="0"/>
              <a:satOff val="0"/>
              <a:lumOff val="0"/>
              <a:alphaOff val="0"/>
            </a:schemeClr>
          </a:lnRef>
          <a:fillRef idx="1">
            <a:schemeClr val="accent6">
              <a:shade val="80000"/>
              <a:hueOff val="255056"/>
              <a:satOff val="-1824"/>
              <a:lumOff val="20410"/>
              <a:alphaOff val="0"/>
            </a:schemeClr>
          </a:fillRef>
          <a:effectRef idx="0">
            <a:schemeClr val="accent6">
              <a:shade val="80000"/>
              <a:hueOff val="255056"/>
              <a:satOff val="-1824"/>
              <a:lumOff val="20410"/>
              <a:alphaOff val="0"/>
            </a:schemeClr>
          </a:effectRef>
          <a:fontRef idx="minor">
            <a:schemeClr val="lt1"/>
          </a:fontRef>
        </p:style>
        <p:txBody>
          <a:bodyPr spcFirstLastPara="0" vert="horz" wrap="square" lIns="35316" tIns="29436" rIns="35316" bIns="29436" numCol="1" spcCol="907" anchor="ctr" anchorCtr="0">
            <a:noAutofit/>
          </a:bodyPr>
          <a:lstStyle/>
          <a:p>
            <a:pPr algn="ctr" defTabSz="412201">
              <a:lnSpc>
                <a:spcPct val="90000"/>
              </a:lnSpc>
              <a:spcBef>
                <a:spcPct val="0"/>
              </a:spcBef>
              <a:spcAft>
                <a:spcPct val="35000"/>
              </a:spcAft>
            </a:pPr>
            <a:r>
              <a:rPr lang="ru-RU" sz="900" b="1" dirty="0" err="1">
                <a:solidFill>
                  <a:prstClr val="white"/>
                </a:solidFill>
              </a:rPr>
              <a:t>Социльно</a:t>
            </a:r>
            <a:r>
              <a:rPr lang="ru-RU" sz="900" b="1" dirty="0">
                <a:solidFill>
                  <a:prstClr val="white"/>
                </a:solidFill>
              </a:rPr>
              <a:t>-демографическая сфера</a:t>
            </a:r>
            <a:endParaRPr lang="ru-RU" sz="900" dirty="0">
              <a:solidFill>
                <a:prstClr val="white"/>
              </a:solidFill>
            </a:endParaRPr>
          </a:p>
        </p:txBody>
      </p:sp>
      <p:sp>
        <p:nvSpPr>
          <p:cNvPr id="47" name="Полилиния 46"/>
          <p:cNvSpPr/>
          <p:nvPr/>
        </p:nvSpPr>
        <p:spPr>
          <a:xfrm>
            <a:off x="6448973" y="1619314"/>
            <a:ext cx="120729" cy="500641"/>
          </a:xfrm>
          <a:custGeom>
            <a:avLst/>
            <a:gdLst/>
            <a:ahLst/>
            <a:cxnLst/>
            <a:rect l="0" t="0" r="0" b="0"/>
            <a:pathLst>
              <a:path>
                <a:moveTo>
                  <a:pt x="0" y="0"/>
                </a:moveTo>
                <a:lnTo>
                  <a:pt x="0" y="700898"/>
                </a:lnTo>
                <a:lnTo>
                  <a:pt x="169021" y="700898"/>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48" name="Полилиния 47"/>
          <p:cNvSpPr/>
          <p:nvPr/>
        </p:nvSpPr>
        <p:spPr>
          <a:xfrm>
            <a:off x="6569694" y="1770226"/>
            <a:ext cx="965837" cy="699459"/>
          </a:xfrm>
          <a:custGeom>
            <a:avLst/>
            <a:gdLst>
              <a:gd name="connsiteX0" fmla="*/ 0 w 1352172"/>
              <a:gd name="connsiteY0" fmla="*/ 97924 h 979243"/>
              <a:gd name="connsiteX1" fmla="*/ 97924 w 1352172"/>
              <a:gd name="connsiteY1" fmla="*/ 0 h 979243"/>
              <a:gd name="connsiteX2" fmla="*/ 1254248 w 1352172"/>
              <a:gd name="connsiteY2" fmla="*/ 0 h 979243"/>
              <a:gd name="connsiteX3" fmla="*/ 1352172 w 1352172"/>
              <a:gd name="connsiteY3" fmla="*/ 97924 h 979243"/>
              <a:gd name="connsiteX4" fmla="*/ 1352172 w 1352172"/>
              <a:gd name="connsiteY4" fmla="*/ 881319 h 979243"/>
              <a:gd name="connsiteX5" fmla="*/ 1254248 w 1352172"/>
              <a:gd name="connsiteY5" fmla="*/ 979243 h 979243"/>
              <a:gd name="connsiteX6" fmla="*/ 97924 w 1352172"/>
              <a:gd name="connsiteY6" fmla="*/ 979243 h 979243"/>
              <a:gd name="connsiteX7" fmla="*/ 0 w 1352172"/>
              <a:gd name="connsiteY7" fmla="*/ 881319 h 979243"/>
              <a:gd name="connsiteX8" fmla="*/ 0 w 1352172"/>
              <a:gd name="connsiteY8" fmla="*/ 97924 h 979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2172" h="979243">
                <a:moveTo>
                  <a:pt x="0" y="97924"/>
                </a:moveTo>
                <a:cubicBezTo>
                  <a:pt x="0" y="43842"/>
                  <a:pt x="43842" y="0"/>
                  <a:pt x="97924" y="0"/>
                </a:cubicBezTo>
                <a:lnTo>
                  <a:pt x="1254248" y="0"/>
                </a:lnTo>
                <a:cubicBezTo>
                  <a:pt x="1308330" y="0"/>
                  <a:pt x="1352172" y="43842"/>
                  <a:pt x="1352172" y="97924"/>
                </a:cubicBezTo>
                <a:lnTo>
                  <a:pt x="1352172" y="881319"/>
                </a:lnTo>
                <a:cubicBezTo>
                  <a:pt x="1352172" y="935401"/>
                  <a:pt x="1308330" y="979243"/>
                  <a:pt x="1254248" y="979243"/>
                </a:cubicBezTo>
                <a:lnTo>
                  <a:pt x="97924" y="979243"/>
                </a:lnTo>
                <a:cubicBezTo>
                  <a:pt x="43842" y="979243"/>
                  <a:pt x="0" y="935401"/>
                  <a:pt x="0" y="881319"/>
                </a:cubicBezTo>
                <a:lnTo>
                  <a:pt x="0" y="97924"/>
                </a:lnTo>
                <a:close/>
              </a:path>
            </a:pathLst>
          </a:custGeom>
        </p:spPr>
        <p:style>
          <a:lnRef idx="2">
            <a:schemeClr val="accent6">
              <a:shade val="80000"/>
              <a:hueOff val="216798"/>
              <a:satOff val="-1550"/>
              <a:lumOff val="1734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4049" tIns="29521" rIns="34049" bIns="29521" numCol="1" spcCol="907" anchor="ctr" anchorCtr="0">
            <a:noAutofit/>
          </a:bodyPr>
          <a:lstStyle/>
          <a:p>
            <a:pPr algn="ctr" defTabSz="317082">
              <a:lnSpc>
                <a:spcPct val="90000"/>
              </a:lnSpc>
              <a:spcBef>
                <a:spcPct val="0"/>
              </a:spcBef>
              <a:spcAft>
                <a:spcPct val="35000"/>
              </a:spcAft>
            </a:pPr>
            <a:r>
              <a:rPr lang="ru-RU" sz="700" dirty="0">
                <a:solidFill>
                  <a:srgbClr val="3E5057">
                    <a:hueOff val="0"/>
                    <a:satOff val="0"/>
                    <a:lumOff val="0"/>
                    <a:alphaOff val="0"/>
                  </a:srgbClr>
                </a:solidFill>
              </a:rPr>
              <a:t>Численность населения; половозрастной состав</a:t>
            </a:r>
          </a:p>
        </p:txBody>
      </p:sp>
      <p:sp>
        <p:nvSpPr>
          <p:cNvPr id="49" name="Полилиния 48"/>
          <p:cNvSpPr/>
          <p:nvPr/>
        </p:nvSpPr>
        <p:spPr>
          <a:xfrm>
            <a:off x="6448973" y="1619304"/>
            <a:ext cx="120729" cy="1351014"/>
          </a:xfrm>
          <a:custGeom>
            <a:avLst/>
            <a:gdLst/>
            <a:ahLst/>
            <a:cxnLst/>
            <a:rect l="0" t="0" r="0" b="0"/>
            <a:pathLst>
              <a:path>
                <a:moveTo>
                  <a:pt x="0" y="0"/>
                </a:moveTo>
                <a:lnTo>
                  <a:pt x="0" y="1891419"/>
                </a:lnTo>
                <a:lnTo>
                  <a:pt x="169021" y="1891419"/>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50" name="Полилиния 49"/>
          <p:cNvSpPr/>
          <p:nvPr/>
        </p:nvSpPr>
        <p:spPr>
          <a:xfrm>
            <a:off x="6569694" y="2620598"/>
            <a:ext cx="965837" cy="699459"/>
          </a:xfrm>
          <a:custGeom>
            <a:avLst/>
            <a:gdLst>
              <a:gd name="connsiteX0" fmla="*/ 0 w 1352172"/>
              <a:gd name="connsiteY0" fmla="*/ 97924 h 979243"/>
              <a:gd name="connsiteX1" fmla="*/ 97924 w 1352172"/>
              <a:gd name="connsiteY1" fmla="*/ 0 h 979243"/>
              <a:gd name="connsiteX2" fmla="*/ 1254248 w 1352172"/>
              <a:gd name="connsiteY2" fmla="*/ 0 h 979243"/>
              <a:gd name="connsiteX3" fmla="*/ 1352172 w 1352172"/>
              <a:gd name="connsiteY3" fmla="*/ 97924 h 979243"/>
              <a:gd name="connsiteX4" fmla="*/ 1352172 w 1352172"/>
              <a:gd name="connsiteY4" fmla="*/ 881319 h 979243"/>
              <a:gd name="connsiteX5" fmla="*/ 1254248 w 1352172"/>
              <a:gd name="connsiteY5" fmla="*/ 979243 h 979243"/>
              <a:gd name="connsiteX6" fmla="*/ 97924 w 1352172"/>
              <a:gd name="connsiteY6" fmla="*/ 979243 h 979243"/>
              <a:gd name="connsiteX7" fmla="*/ 0 w 1352172"/>
              <a:gd name="connsiteY7" fmla="*/ 881319 h 979243"/>
              <a:gd name="connsiteX8" fmla="*/ 0 w 1352172"/>
              <a:gd name="connsiteY8" fmla="*/ 97924 h 979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2172" h="979243">
                <a:moveTo>
                  <a:pt x="0" y="97924"/>
                </a:moveTo>
                <a:cubicBezTo>
                  <a:pt x="0" y="43842"/>
                  <a:pt x="43842" y="0"/>
                  <a:pt x="97924" y="0"/>
                </a:cubicBezTo>
                <a:lnTo>
                  <a:pt x="1254248" y="0"/>
                </a:lnTo>
                <a:cubicBezTo>
                  <a:pt x="1308330" y="0"/>
                  <a:pt x="1352172" y="43842"/>
                  <a:pt x="1352172" y="97924"/>
                </a:cubicBezTo>
                <a:lnTo>
                  <a:pt x="1352172" y="881319"/>
                </a:lnTo>
                <a:cubicBezTo>
                  <a:pt x="1352172" y="935401"/>
                  <a:pt x="1308330" y="979243"/>
                  <a:pt x="1254248" y="979243"/>
                </a:cubicBezTo>
                <a:lnTo>
                  <a:pt x="97924" y="979243"/>
                </a:lnTo>
                <a:cubicBezTo>
                  <a:pt x="43842" y="979243"/>
                  <a:pt x="0" y="935401"/>
                  <a:pt x="0" y="881319"/>
                </a:cubicBezTo>
                <a:lnTo>
                  <a:pt x="0" y="97924"/>
                </a:lnTo>
                <a:close/>
              </a:path>
            </a:pathLst>
          </a:custGeom>
        </p:spPr>
        <p:style>
          <a:lnRef idx="2">
            <a:schemeClr val="accent6">
              <a:shade val="80000"/>
              <a:hueOff val="229550"/>
              <a:satOff val="-1642"/>
              <a:lumOff val="18369"/>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4049" tIns="29521" rIns="34049" bIns="29521" numCol="1" spcCol="907" anchor="ctr" anchorCtr="0">
            <a:noAutofit/>
          </a:bodyPr>
          <a:lstStyle/>
          <a:p>
            <a:pPr algn="ctr" defTabSz="317082">
              <a:lnSpc>
                <a:spcPct val="90000"/>
              </a:lnSpc>
              <a:spcBef>
                <a:spcPct val="0"/>
              </a:spcBef>
              <a:spcAft>
                <a:spcPct val="35000"/>
              </a:spcAft>
            </a:pPr>
            <a:r>
              <a:rPr lang="ru-RU" sz="700" dirty="0">
                <a:solidFill>
                  <a:srgbClr val="3E5057">
                    <a:hueOff val="0"/>
                    <a:satOff val="0"/>
                    <a:lumOff val="0"/>
                    <a:alphaOff val="0"/>
                  </a:srgbClr>
                </a:solidFill>
              </a:rPr>
              <a:t>Миграция населения</a:t>
            </a:r>
          </a:p>
        </p:txBody>
      </p:sp>
      <p:sp>
        <p:nvSpPr>
          <p:cNvPr id="51" name="Полилиния 50"/>
          <p:cNvSpPr/>
          <p:nvPr/>
        </p:nvSpPr>
        <p:spPr>
          <a:xfrm>
            <a:off x="6448973" y="1619314"/>
            <a:ext cx="120729" cy="2201385"/>
          </a:xfrm>
          <a:custGeom>
            <a:avLst/>
            <a:gdLst/>
            <a:ahLst/>
            <a:cxnLst/>
            <a:rect l="0" t="0" r="0" b="0"/>
            <a:pathLst>
              <a:path>
                <a:moveTo>
                  <a:pt x="0" y="0"/>
                </a:moveTo>
                <a:lnTo>
                  <a:pt x="0" y="3081939"/>
                </a:lnTo>
                <a:lnTo>
                  <a:pt x="169021" y="3081939"/>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52" name="Полилиния 51"/>
          <p:cNvSpPr/>
          <p:nvPr/>
        </p:nvSpPr>
        <p:spPr>
          <a:xfrm>
            <a:off x="6569694" y="3470970"/>
            <a:ext cx="965837" cy="699459"/>
          </a:xfrm>
          <a:custGeom>
            <a:avLst/>
            <a:gdLst>
              <a:gd name="connsiteX0" fmla="*/ 0 w 1352172"/>
              <a:gd name="connsiteY0" fmla="*/ 97924 h 979243"/>
              <a:gd name="connsiteX1" fmla="*/ 97924 w 1352172"/>
              <a:gd name="connsiteY1" fmla="*/ 0 h 979243"/>
              <a:gd name="connsiteX2" fmla="*/ 1254248 w 1352172"/>
              <a:gd name="connsiteY2" fmla="*/ 0 h 979243"/>
              <a:gd name="connsiteX3" fmla="*/ 1352172 w 1352172"/>
              <a:gd name="connsiteY3" fmla="*/ 97924 h 979243"/>
              <a:gd name="connsiteX4" fmla="*/ 1352172 w 1352172"/>
              <a:gd name="connsiteY4" fmla="*/ 881319 h 979243"/>
              <a:gd name="connsiteX5" fmla="*/ 1254248 w 1352172"/>
              <a:gd name="connsiteY5" fmla="*/ 979243 h 979243"/>
              <a:gd name="connsiteX6" fmla="*/ 97924 w 1352172"/>
              <a:gd name="connsiteY6" fmla="*/ 979243 h 979243"/>
              <a:gd name="connsiteX7" fmla="*/ 0 w 1352172"/>
              <a:gd name="connsiteY7" fmla="*/ 881319 h 979243"/>
              <a:gd name="connsiteX8" fmla="*/ 0 w 1352172"/>
              <a:gd name="connsiteY8" fmla="*/ 97924 h 979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2172" h="979243">
                <a:moveTo>
                  <a:pt x="0" y="97924"/>
                </a:moveTo>
                <a:cubicBezTo>
                  <a:pt x="0" y="43842"/>
                  <a:pt x="43842" y="0"/>
                  <a:pt x="97924" y="0"/>
                </a:cubicBezTo>
                <a:lnTo>
                  <a:pt x="1254248" y="0"/>
                </a:lnTo>
                <a:cubicBezTo>
                  <a:pt x="1308330" y="0"/>
                  <a:pt x="1352172" y="43842"/>
                  <a:pt x="1352172" y="97924"/>
                </a:cubicBezTo>
                <a:lnTo>
                  <a:pt x="1352172" y="881319"/>
                </a:lnTo>
                <a:cubicBezTo>
                  <a:pt x="1352172" y="935401"/>
                  <a:pt x="1308330" y="979243"/>
                  <a:pt x="1254248" y="979243"/>
                </a:cubicBezTo>
                <a:lnTo>
                  <a:pt x="97924" y="979243"/>
                </a:lnTo>
                <a:cubicBezTo>
                  <a:pt x="43842" y="979243"/>
                  <a:pt x="0" y="935401"/>
                  <a:pt x="0" y="881319"/>
                </a:cubicBezTo>
                <a:lnTo>
                  <a:pt x="0" y="97924"/>
                </a:lnTo>
                <a:close/>
              </a:path>
            </a:pathLst>
          </a:custGeom>
        </p:spPr>
        <p:style>
          <a:lnRef idx="2">
            <a:schemeClr val="accent6">
              <a:shade val="80000"/>
              <a:hueOff val="242303"/>
              <a:satOff val="-1733"/>
              <a:lumOff val="19389"/>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4049" tIns="29521" rIns="34049" bIns="29521" numCol="1" spcCol="907" anchor="ctr" anchorCtr="0">
            <a:noAutofit/>
          </a:bodyPr>
          <a:lstStyle/>
          <a:p>
            <a:pPr algn="ctr" defTabSz="317082">
              <a:lnSpc>
                <a:spcPct val="90000"/>
              </a:lnSpc>
              <a:spcBef>
                <a:spcPct val="0"/>
              </a:spcBef>
              <a:spcAft>
                <a:spcPct val="35000"/>
              </a:spcAft>
            </a:pPr>
            <a:r>
              <a:rPr lang="ru-RU" sz="700" dirty="0">
                <a:solidFill>
                  <a:srgbClr val="3E5057">
                    <a:hueOff val="0"/>
                    <a:satOff val="0"/>
                    <a:lumOff val="0"/>
                    <a:alphaOff val="0"/>
                  </a:srgbClr>
                </a:solidFill>
              </a:rPr>
              <a:t>Затяжная безработица и безработица среди молодежи</a:t>
            </a:r>
          </a:p>
        </p:txBody>
      </p:sp>
      <p:sp>
        <p:nvSpPr>
          <p:cNvPr id="53" name="Полилиния 52"/>
          <p:cNvSpPr/>
          <p:nvPr/>
        </p:nvSpPr>
        <p:spPr>
          <a:xfrm>
            <a:off x="6448973" y="1619304"/>
            <a:ext cx="120729" cy="3051757"/>
          </a:xfrm>
          <a:custGeom>
            <a:avLst/>
            <a:gdLst/>
            <a:ahLst/>
            <a:cxnLst/>
            <a:rect l="0" t="0" r="0" b="0"/>
            <a:pathLst>
              <a:path>
                <a:moveTo>
                  <a:pt x="0" y="0"/>
                </a:moveTo>
                <a:lnTo>
                  <a:pt x="0" y="4272460"/>
                </a:lnTo>
                <a:lnTo>
                  <a:pt x="169021" y="4272460"/>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54" name="Полилиния 53"/>
          <p:cNvSpPr/>
          <p:nvPr/>
        </p:nvSpPr>
        <p:spPr>
          <a:xfrm>
            <a:off x="6569694" y="4321342"/>
            <a:ext cx="965837" cy="699459"/>
          </a:xfrm>
          <a:custGeom>
            <a:avLst/>
            <a:gdLst>
              <a:gd name="connsiteX0" fmla="*/ 0 w 1352172"/>
              <a:gd name="connsiteY0" fmla="*/ 97924 h 979243"/>
              <a:gd name="connsiteX1" fmla="*/ 97924 w 1352172"/>
              <a:gd name="connsiteY1" fmla="*/ 0 h 979243"/>
              <a:gd name="connsiteX2" fmla="*/ 1254248 w 1352172"/>
              <a:gd name="connsiteY2" fmla="*/ 0 h 979243"/>
              <a:gd name="connsiteX3" fmla="*/ 1352172 w 1352172"/>
              <a:gd name="connsiteY3" fmla="*/ 97924 h 979243"/>
              <a:gd name="connsiteX4" fmla="*/ 1352172 w 1352172"/>
              <a:gd name="connsiteY4" fmla="*/ 881319 h 979243"/>
              <a:gd name="connsiteX5" fmla="*/ 1254248 w 1352172"/>
              <a:gd name="connsiteY5" fmla="*/ 979243 h 979243"/>
              <a:gd name="connsiteX6" fmla="*/ 97924 w 1352172"/>
              <a:gd name="connsiteY6" fmla="*/ 979243 h 979243"/>
              <a:gd name="connsiteX7" fmla="*/ 0 w 1352172"/>
              <a:gd name="connsiteY7" fmla="*/ 881319 h 979243"/>
              <a:gd name="connsiteX8" fmla="*/ 0 w 1352172"/>
              <a:gd name="connsiteY8" fmla="*/ 97924 h 979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2172" h="979243">
                <a:moveTo>
                  <a:pt x="0" y="97924"/>
                </a:moveTo>
                <a:cubicBezTo>
                  <a:pt x="0" y="43842"/>
                  <a:pt x="43842" y="0"/>
                  <a:pt x="97924" y="0"/>
                </a:cubicBezTo>
                <a:lnTo>
                  <a:pt x="1254248" y="0"/>
                </a:lnTo>
                <a:cubicBezTo>
                  <a:pt x="1308330" y="0"/>
                  <a:pt x="1352172" y="43842"/>
                  <a:pt x="1352172" y="97924"/>
                </a:cubicBezTo>
                <a:lnTo>
                  <a:pt x="1352172" y="881319"/>
                </a:lnTo>
                <a:cubicBezTo>
                  <a:pt x="1352172" y="935401"/>
                  <a:pt x="1308330" y="979243"/>
                  <a:pt x="1254248" y="979243"/>
                </a:cubicBezTo>
                <a:lnTo>
                  <a:pt x="97924" y="979243"/>
                </a:lnTo>
                <a:cubicBezTo>
                  <a:pt x="43842" y="979243"/>
                  <a:pt x="0" y="935401"/>
                  <a:pt x="0" y="881319"/>
                </a:cubicBezTo>
                <a:lnTo>
                  <a:pt x="0" y="97924"/>
                </a:lnTo>
                <a:close/>
              </a:path>
            </a:pathLst>
          </a:custGeom>
        </p:spPr>
        <p:style>
          <a:lnRef idx="2">
            <a:schemeClr val="accent6">
              <a:shade val="80000"/>
              <a:hueOff val="255056"/>
              <a:satOff val="-1824"/>
              <a:lumOff val="2041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4049" tIns="29521" rIns="34049" bIns="29521" numCol="1" spcCol="907" anchor="ctr" anchorCtr="0">
            <a:noAutofit/>
          </a:bodyPr>
          <a:lstStyle/>
          <a:p>
            <a:pPr algn="ctr" defTabSz="317082">
              <a:lnSpc>
                <a:spcPct val="90000"/>
              </a:lnSpc>
              <a:spcBef>
                <a:spcPct val="0"/>
              </a:spcBef>
              <a:spcAft>
                <a:spcPct val="35000"/>
              </a:spcAft>
            </a:pPr>
            <a:r>
              <a:rPr lang="ru-RU" sz="700" dirty="0">
                <a:solidFill>
                  <a:srgbClr val="3E5057">
                    <a:hueOff val="0"/>
                    <a:satOff val="0"/>
                    <a:lumOff val="0"/>
                    <a:alphaOff val="0"/>
                  </a:srgbClr>
                </a:solidFill>
              </a:rPr>
              <a:t>Статистика преступности</a:t>
            </a:r>
          </a:p>
        </p:txBody>
      </p:sp>
      <p:sp>
        <p:nvSpPr>
          <p:cNvPr id="55" name="Полилиния 54"/>
          <p:cNvSpPr/>
          <p:nvPr/>
        </p:nvSpPr>
        <p:spPr>
          <a:xfrm>
            <a:off x="6448973" y="1619313"/>
            <a:ext cx="120729" cy="3902129"/>
          </a:xfrm>
          <a:custGeom>
            <a:avLst/>
            <a:gdLst/>
            <a:ahLst/>
            <a:cxnLst/>
            <a:rect l="0" t="0" r="0" b="0"/>
            <a:pathLst>
              <a:path>
                <a:moveTo>
                  <a:pt x="0" y="0"/>
                </a:moveTo>
                <a:lnTo>
                  <a:pt x="0" y="5462980"/>
                </a:lnTo>
                <a:lnTo>
                  <a:pt x="169021" y="5462980"/>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56" name="Полилиния 55"/>
          <p:cNvSpPr/>
          <p:nvPr/>
        </p:nvSpPr>
        <p:spPr>
          <a:xfrm>
            <a:off x="6569694" y="5171713"/>
            <a:ext cx="965837" cy="699459"/>
          </a:xfrm>
          <a:custGeom>
            <a:avLst/>
            <a:gdLst>
              <a:gd name="connsiteX0" fmla="*/ 0 w 1352172"/>
              <a:gd name="connsiteY0" fmla="*/ 97924 h 979243"/>
              <a:gd name="connsiteX1" fmla="*/ 97924 w 1352172"/>
              <a:gd name="connsiteY1" fmla="*/ 0 h 979243"/>
              <a:gd name="connsiteX2" fmla="*/ 1254248 w 1352172"/>
              <a:gd name="connsiteY2" fmla="*/ 0 h 979243"/>
              <a:gd name="connsiteX3" fmla="*/ 1352172 w 1352172"/>
              <a:gd name="connsiteY3" fmla="*/ 97924 h 979243"/>
              <a:gd name="connsiteX4" fmla="*/ 1352172 w 1352172"/>
              <a:gd name="connsiteY4" fmla="*/ 881319 h 979243"/>
              <a:gd name="connsiteX5" fmla="*/ 1254248 w 1352172"/>
              <a:gd name="connsiteY5" fmla="*/ 979243 h 979243"/>
              <a:gd name="connsiteX6" fmla="*/ 97924 w 1352172"/>
              <a:gd name="connsiteY6" fmla="*/ 979243 h 979243"/>
              <a:gd name="connsiteX7" fmla="*/ 0 w 1352172"/>
              <a:gd name="connsiteY7" fmla="*/ 881319 h 979243"/>
              <a:gd name="connsiteX8" fmla="*/ 0 w 1352172"/>
              <a:gd name="connsiteY8" fmla="*/ 97924 h 979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2172" h="979243">
                <a:moveTo>
                  <a:pt x="0" y="97924"/>
                </a:moveTo>
                <a:cubicBezTo>
                  <a:pt x="0" y="43842"/>
                  <a:pt x="43842" y="0"/>
                  <a:pt x="97924" y="0"/>
                </a:cubicBezTo>
                <a:lnTo>
                  <a:pt x="1254248" y="0"/>
                </a:lnTo>
                <a:cubicBezTo>
                  <a:pt x="1308330" y="0"/>
                  <a:pt x="1352172" y="43842"/>
                  <a:pt x="1352172" y="97924"/>
                </a:cubicBezTo>
                <a:lnTo>
                  <a:pt x="1352172" y="881319"/>
                </a:lnTo>
                <a:cubicBezTo>
                  <a:pt x="1352172" y="935401"/>
                  <a:pt x="1308330" y="979243"/>
                  <a:pt x="1254248" y="979243"/>
                </a:cubicBezTo>
                <a:lnTo>
                  <a:pt x="97924" y="979243"/>
                </a:lnTo>
                <a:cubicBezTo>
                  <a:pt x="43842" y="979243"/>
                  <a:pt x="0" y="935401"/>
                  <a:pt x="0" y="881319"/>
                </a:cubicBezTo>
                <a:lnTo>
                  <a:pt x="0" y="97924"/>
                </a:lnTo>
                <a:close/>
              </a:path>
            </a:pathLst>
          </a:custGeom>
        </p:spPr>
        <p:style>
          <a:lnRef idx="2">
            <a:schemeClr val="accent6">
              <a:shade val="80000"/>
              <a:hueOff val="267809"/>
              <a:satOff val="-1915"/>
              <a:lumOff val="2143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4049" tIns="29521" rIns="34049" bIns="29521" numCol="1" spcCol="907" anchor="ctr" anchorCtr="0">
            <a:noAutofit/>
          </a:bodyPr>
          <a:lstStyle/>
          <a:p>
            <a:pPr algn="ctr" defTabSz="317082">
              <a:lnSpc>
                <a:spcPct val="90000"/>
              </a:lnSpc>
              <a:spcBef>
                <a:spcPct val="0"/>
              </a:spcBef>
              <a:spcAft>
                <a:spcPct val="35000"/>
              </a:spcAft>
            </a:pPr>
            <a:r>
              <a:rPr lang="ru-RU" sz="700" dirty="0">
                <a:solidFill>
                  <a:srgbClr val="3E5057">
                    <a:hueOff val="0"/>
                    <a:satOff val="0"/>
                    <a:lumOff val="0"/>
                    <a:alphaOff val="0"/>
                  </a:srgbClr>
                </a:solidFill>
              </a:rPr>
              <a:t>Здравоохранение</a:t>
            </a:r>
          </a:p>
        </p:txBody>
      </p:sp>
      <p:sp>
        <p:nvSpPr>
          <p:cNvPr id="57" name="Полилиния 56"/>
          <p:cNvSpPr/>
          <p:nvPr/>
        </p:nvSpPr>
        <p:spPr>
          <a:xfrm>
            <a:off x="7837355" y="1015655"/>
            <a:ext cx="1207296" cy="603648"/>
          </a:xfrm>
          <a:custGeom>
            <a:avLst/>
            <a:gdLst>
              <a:gd name="connsiteX0" fmla="*/ 0 w 1690215"/>
              <a:gd name="connsiteY0" fmla="*/ 84511 h 845107"/>
              <a:gd name="connsiteX1" fmla="*/ 84511 w 1690215"/>
              <a:gd name="connsiteY1" fmla="*/ 0 h 845107"/>
              <a:gd name="connsiteX2" fmla="*/ 1605704 w 1690215"/>
              <a:gd name="connsiteY2" fmla="*/ 0 h 845107"/>
              <a:gd name="connsiteX3" fmla="*/ 1690215 w 1690215"/>
              <a:gd name="connsiteY3" fmla="*/ 84511 h 845107"/>
              <a:gd name="connsiteX4" fmla="*/ 1690215 w 1690215"/>
              <a:gd name="connsiteY4" fmla="*/ 760596 h 845107"/>
              <a:gd name="connsiteX5" fmla="*/ 1605704 w 1690215"/>
              <a:gd name="connsiteY5" fmla="*/ 845107 h 845107"/>
              <a:gd name="connsiteX6" fmla="*/ 84511 w 1690215"/>
              <a:gd name="connsiteY6" fmla="*/ 845107 h 845107"/>
              <a:gd name="connsiteX7" fmla="*/ 0 w 1690215"/>
              <a:gd name="connsiteY7" fmla="*/ 760596 h 845107"/>
              <a:gd name="connsiteX8" fmla="*/ 0 w 1690215"/>
              <a:gd name="connsiteY8" fmla="*/ 84511 h 845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0215" h="845107">
                <a:moveTo>
                  <a:pt x="0" y="84511"/>
                </a:moveTo>
                <a:cubicBezTo>
                  <a:pt x="0" y="37837"/>
                  <a:pt x="37837" y="0"/>
                  <a:pt x="84511" y="0"/>
                </a:cubicBezTo>
                <a:lnTo>
                  <a:pt x="1605704" y="0"/>
                </a:lnTo>
                <a:cubicBezTo>
                  <a:pt x="1652378" y="0"/>
                  <a:pt x="1690215" y="37837"/>
                  <a:pt x="1690215" y="84511"/>
                </a:cubicBezTo>
                <a:lnTo>
                  <a:pt x="1690215" y="760596"/>
                </a:lnTo>
                <a:cubicBezTo>
                  <a:pt x="1690215" y="807270"/>
                  <a:pt x="1652378" y="845107"/>
                  <a:pt x="1605704" y="845107"/>
                </a:cubicBezTo>
                <a:lnTo>
                  <a:pt x="84511" y="845107"/>
                </a:lnTo>
                <a:cubicBezTo>
                  <a:pt x="37837" y="845107"/>
                  <a:pt x="0" y="807270"/>
                  <a:pt x="0" y="760596"/>
                </a:cubicBezTo>
                <a:lnTo>
                  <a:pt x="0" y="84511"/>
                </a:lnTo>
                <a:close/>
              </a:path>
            </a:pathLst>
          </a:custGeom>
        </p:spPr>
        <p:style>
          <a:lnRef idx="2">
            <a:schemeClr val="lt1">
              <a:hueOff val="0"/>
              <a:satOff val="0"/>
              <a:lumOff val="0"/>
              <a:alphaOff val="0"/>
            </a:schemeClr>
          </a:lnRef>
          <a:fillRef idx="1">
            <a:schemeClr val="accent6">
              <a:shade val="80000"/>
              <a:hueOff val="318820"/>
              <a:satOff val="-2280"/>
              <a:lumOff val="25512"/>
              <a:alphaOff val="0"/>
            </a:schemeClr>
          </a:fillRef>
          <a:effectRef idx="0">
            <a:schemeClr val="accent6">
              <a:shade val="80000"/>
              <a:hueOff val="318820"/>
              <a:satOff val="-2280"/>
              <a:lumOff val="25512"/>
              <a:alphaOff val="0"/>
            </a:schemeClr>
          </a:effectRef>
          <a:fontRef idx="minor">
            <a:schemeClr val="lt1"/>
          </a:fontRef>
        </p:style>
        <p:txBody>
          <a:bodyPr spcFirstLastPara="0" vert="horz" wrap="square" lIns="35316" tIns="29436" rIns="35316" bIns="29436" numCol="1" spcCol="907" anchor="ctr" anchorCtr="0">
            <a:noAutofit/>
          </a:bodyPr>
          <a:lstStyle/>
          <a:p>
            <a:pPr algn="ctr" defTabSz="412201">
              <a:lnSpc>
                <a:spcPct val="90000"/>
              </a:lnSpc>
              <a:spcBef>
                <a:spcPct val="0"/>
              </a:spcBef>
              <a:spcAft>
                <a:spcPct val="35000"/>
              </a:spcAft>
            </a:pPr>
            <a:r>
              <a:rPr lang="ru-RU" sz="900" b="1" dirty="0">
                <a:solidFill>
                  <a:prstClr val="white"/>
                </a:solidFill>
              </a:rPr>
              <a:t>Экология, транспорт, «зеленый» рост</a:t>
            </a:r>
            <a:endParaRPr lang="ru-RU" sz="900" dirty="0">
              <a:solidFill>
                <a:prstClr val="white"/>
              </a:solidFill>
            </a:endParaRPr>
          </a:p>
        </p:txBody>
      </p:sp>
      <p:sp>
        <p:nvSpPr>
          <p:cNvPr id="58" name="Полилиния 57"/>
          <p:cNvSpPr/>
          <p:nvPr/>
        </p:nvSpPr>
        <p:spPr>
          <a:xfrm>
            <a:off x="7958095" y="1619314"/>
            <a:ext cx="120729" cy="585789"/>
          </a:xfrm>
          <a:custGeom>
            <a:avLst/>
            <a:gdLst/>
            <a:ahLst/>
            <a:cxnLst/>
            <a:rect l="0" t="0" r="0" b="0"/>
            <a:pathLst>
              <a:path>
                <a:moveTo>
                  <a:pt x="0" y="0"/>
                </a:moveTo>
                <a:lnTo>
                  <a:pt x="0" y="820105"/>
                </a:lnTo>
                <a:lnTo>
                  <a:pt x="169021" y="820105"/>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59" name="Полилиния 58"/>
          <p:cNvSpPr/>
          <p:nvPr/>
        </p:nvSpPr>
        <p:spPr>
          <a:xfrm>
            <a:off x="8078814" y="1770216"/>
            <a:ext cx="965837" cy="869754"/>
          </a:xfrm>
          <a:custGeom>
            <a:avLst/>
            <a:gdLst>
              <a:gd name="connsiteX0" fmla="*/ 0 w 1352172"/>
              <a:gd name="connsiteY0" fmla="*/ 121766 h 1217656"/>
              <a:gd name="connsiteX1" fmla="*/ 121766 w 1352172"/>
              <a:gd name="connsiteY1" fmla="*/ 0 h 1217656"/>
              <a:gd name="connsiteX2" fmla="*/ 1230406 w 1352172"/>
              <a:gd name="connsiteY2" fmla="*/ 0 h 1217656"/>
              <a:gd name="connsiteX3" fmla="*/ 1352172 w 1352172"/>
              <a:gd name="connsiteY3" fmla="*/ 121766 h 1217656"/>
              <a:gd name="connsiteX4" fmla="*/ 1352172 w 1352172"/>
              <a:gd name="connsiteY4" fmla="*/ 1095890 h 1217656"/>
              <a:gd name="connsiteX5" fmla="*/ 1230406 w 1352172"/>
              <a:gd name="connsiteY5" fmla="*/ 1217656 h 1217656"/>
              <a:gd name="connsiteX6" fmla="*/ 121766 w 1352172"/>
              <a:gd name="connsiteY6" fmla="*/ 1217656 h 1217656"/>
              <a:gd name="connsiteX7" fmla="*/ 0 w 1352172"/>
              <a:gd name="connsiteY7" fmla="*/ 1095890 h 1217656"/>
              <a:gd name="connsiteX8" fmla="*/ 0 w 1352172"/>
              <a:gd name="connsiteY8" fmla="*/ 121766 h 1217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2172" h="1217656">
                <a:moveTo>
                  <a:pt x="0" y="121766"/>
                </a:moveTo>
                <a:cubicBezTo>
                  <a:pt x="0" y="54516"/>
                  <a:pt x="54516" y="0"/>
                  <a:pt x="121766" y="0"/>
                </a:cubicBezTo>
                <a:lnTo>
                  <a:pt x="1230406" y="0"/>
                </a:lnTo>
                <a:cubicBezTo>
                  <a:pt x="1297656" y="0"/>
                  <a:pt x="1352172" y="54516"/>
                  <a:pt x="1352172" y="121766"/>
                </a:cubicBezTo>
                <a:lnTo>
                  <a:pt x="1352172" y="1095890"/>
                </a:lnTo>
                <a:cubicBezTo>
                  <a:pt x="1352172" y="1163140"/>
                  <a:pt x="1297656" y="1217656"/>
                  <a:pt x="1230406" y="1217656"/>
                </a:cubicBezTo>
                <a:lnTo>
                  <a:pt x="121766" y="1217656"/>
                </a:lnTo>
                <a:cubicBezTo>
                  <a:pt x="54516" y="1217656"/>
                  <a:pt x="0" y="1163140"/>
                  <a:pt x="0" y="1095890"/>
                </a:cubicBezTo>
                <a:lnTo>
                  <a:pt x="0" y="121766"/>
                </a:lnTo>
                <a:close/>
              </a:path>
            </a:pathLst>
          </a:custGeom>
        </p:spPr>
        <p:style>
          <a:lnRef idx="2">
            <a:schemeClr val="accent6">
              <a:shade val="80000"/>
              <a:hueOff val="280562"/>
              <a:satOff val="-2006"/>
              <a:lumOff val="22451"/>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666" tIns="33595" rIns="37666" bIns="33595" numCol="1" spcCol="907" anchor="ctr" anchorCtr="0">
            <a:noAutofit/>
          </a:bodyPr>
          <a:lstStyle/>
          <a:p>
            <a:pPr algn="ctr" defTabSz="285366">
              <a:lnSpc>
                <a:spcPct val="90000"/>
              </a:lnSpc>
              <a:spcBef>
                <a:spcPct val="0"/>
              </a:spcBef>
              <a:spcAft>
                <a:spcPct val="35000"/>
              </a:spcAft>
            </a:pPr>
            <a:r>
              <a:rPr lang="ru-RU" sz="600" dirty="0">
                <a:solidFill>
                  <a:srgbClr val="3E5057">
                    <a:hueOff val="0"/>
                    <a:satOff val="0"/>
                    <a:lumOff val="0"/>
                    <a:alphaOff val="0"/>
                  </a:srgbClr>
                </a:solidFill>
              </a:rPr>
              <a:t>Энергоэффективность</a:t>
            </a:r>
          </a:p>
        </p:txBody>
      </p:sp>
      <p:sp>
        <p:nvSpPr>
          <p:cNvPr id="60" name="Полилиния 59"/>
          <p:cNvSpPr/>
          <p:nvPr/>
        </p:nvSpPr>
        <p:spPr>
          <a:xfrm>
            <a:off x="7958095" y="1619313"/>
            <a:ext cx="120729" cy="1521309"/>
          </a:xfrm>
          <a:custGeom>
            <a:avLst/>
            <a:gdLst/>
            <a:ahLst/>
            <a:cxnLst/>
            <a:rect l="0" t="0" r="0" b="0"/>
            <a:pathLst>
              <a:path>
                <a:moveTo>
                  <a:pt x="0" y="0"/>
                </a:moveTo>
                <a:lnTo>
                  <a:pt x="0" y="2129832"/>
                </a:lnTo>
                <a:lnTo>
                  <a:pt x="169021" y="2129832"/>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61" name="Полилиния 60"/>
          <p:cNvSpPr/>
          <p:nvPr/>
        </p:nvSpPr>
        <p:spPr>
          <a:xfrm>
            <a:off x="8078814" y="2790893"/>
            <a:ext cx="965837" cy="699459"/>
          </a:xfrm>
          <a:custGeom>
            <a:avLst/>
            <a:gdLst>
              <a:gd name="connsiteX0" fmla="*/ 0 w 1352172"/>
              <a:gd name="connsiteY0" fmla="*/ 97924 h 979243"/>
              <a:gd name="connsiteX1" fmla="*/ 97924 w 1352172"/>
              <a:gd name="connsiteY1" fmla="*/ 0 h 979243"/>
              <a:gd name="connsiteX2" fmla="*/ 1254248 w 1352172"/>
              <a:gd name="connsiteY2" fmla="*/ 0 h 979243"/>
              <a:gd name="connsiteX3" fmla="*/ 1352172 w 1352172"/>
              <a:gd name="connsiteY3" fmla="*/ 97924 h 979243"/>
              <a:gd name="connsiteX4" fmla="*/ 1352172 w 1352172"/>
              <a:gd name="connsiteY4" fmla="*/ 881319 h 979243"/>
              <a:gd name="connsiteX5" fmla="*/ 1254248 w 1352172"/>
              <a:gd name="connsiteY5" fmla="*/ 979243 h 979243"/>
              <a:gd name="connsiteX6" fmla="*/ 97924 w 1352172"/>
              <a:gd name="connsiteY6" fmla="*/ 979243 h 979243"/>
              <a:gd name="connsiteX7" fmla="*/ 0 w 1352172"/>
              <a:gd name="connsiteY7" fmla="*/ 881319 h 979243"/>
              <a:gd name="connsiteX8" fmla="*/ 0 w 1352172"/>
              <a:gd name="connsiteY8" fmla="*/ 97924 h 979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2172" h="979243">
                <a:moveTo>
                  <a:pt x="0" y="97924"/>
                </a:moveTo>
                <a:cubicBezTo>
                  <a:pt x="0" y="43842"/>
                  <a:pt x="43842" y="0"/>
                  <a:pt x="97924" y="0"/>
                </a:cubicBezTo>
                <a:lnTo>
                  <a:pt x="1254248" y="0"/>
                </a:lnTo>
                <a:cubicBezTo>
                  <a:pt x="1308330" y="0"/>
                  <a:pt x="1352172" y="43842"/>
                  <a:pt x="1352172" y="97924"/>
                </a:cubicBezTo>
                <a:lnTo>
                  <a:pt x="1352172" y="881319"/>
                </a:lnTo>
                <a:cubicBezTo>
                  <a:pt x="1352172" y="935401"/>
                  <a:pt x="1308330" y="979243"/>
                  <a:pt x="1254248" y="979243"/>
                </a:cubicBezTo>
                <a:lnTo>
                  <a:pt x="97924" y="979243"/>
                </a:lnTo>
                <a:cubicBezTo>
                  <a:pt x="43842" y="979243"/>
                  <a:pt x="0" y="935401"/>
                  <a:pt x="0" y="881319"/>
                </a:cubicBezTo>
                <a:lnTo>
                  <a:pt x="0" y="97924"/>
                </a:lnTo>
                <a:close/>
              </a:path>
            </a:pathLst>
          </a:custGeom>
        </p:spPr>
        <p:style>
          <a:lnRef idx="2">
            <a:schemeClr val="accent6">
              <a:shade val="80000"/>
              <a:hueOff val="293314"/>
              <a:satOff val="-2098"/>
              <a:lumOff val="23471"/>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4049" tIns="29521" rIns="34049" bIns="29521" numCol="1" spcCol="907" anchor="ctr" anchorCtr="0">
            <a:noAutofit/>
          </a:bodyPr>
          <a:lstStyle/>
          <a:p>
            <a:pPr algn="ctr" defTabSz="317082">
              <a:lnSpc>
                <a:spcPct val="90000"/>
              </a:lnSpc>
              <a:spcBef>
                <a:spcPct val="0"/>
              </a:spcBef>
              <a:spcAft>
                <a:spcPct val="35000"/>
              </a:spcAft>
            </a:pPr>
            <a:r>
              <a:rPr lang="ru-RU" sz="700" dirty="0">
                <a:solidFill>
                  <a:srgbClr val="3E5057">
                    <a:hueOff val="0"/>
                    <a:satOff val="0"/>
                    <a:lumOff val="0"/>
                    <a:alphaOff val="0"/>
                  </a:srgbClr>
                </a:solidFill>
              </a:rPr>
              <a:t>Выбросы загрязняющих веществ, в т. ч. на транспорте</a:t>
            </a:r>
          </a:p>
        </p:txBody>
      </p:sp>
      <p:sp>
        <p:nvSpPr>
          <p:cNvPr id="62" name="Полилиния 61"/>
          <p:cNvSpPr/>
          <p:nvPr/>
        </p:nvSpPr>
        <p:spPr>
          <a:xfrm>
            <a:off x="7958095" y="1619314"/>
            <a:ext cx="120729" cy="2371681"/>
          </a:xfrm>
          <a:custGeom>
            <a:avLst/>
            <a:gdLst/>
            <a:ahLst/>
            <a:cxnLst/>
            <a:rect l="0" t="0" r="0" b="0"/>
            <a:pathLst>
              <a:path>
                <a:moveTo>
                  <a:pt x="0" y="0"/>
                </a:moveTo>
                <a:lnTo>
                  <a:pt x="0" y="3320353"/>
                </a:lnTo>
                <a:lnTo>
                  <a:pt x="169021" y="3320353"/>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63" name="Полилиния 62"/>
          <p:cNvSpPr/>
          <p:nvPr/>
        </p:nvSpPr>
        <p:spPr>
          <a:xfrm>
            <a:off x="8078814" y="3641266"/>
            <a:ext cx="965837" cy="699459"/>
          </a:xfrm>
          <a:custGeom>
            <a:avLst/>
            <a:gdLst>
              <a:gd name="connsiteX0" fmla="*/ 0 w 1352172"/>
              <a:gd name="connsiteY0" fmla="*/ 97924 h 979243"/>
              <a:gd name="connsiteX1" fmla="*/ 97924 w 1352172"/>
              <a:gd name="connsiteY1" fmla="*/ 0 h 979243"/>
              <a:gd name="connsiteX2" fmla="*/ 1254248 w 1352172"/>
              <a:gd name="connsiteY2" fmla="*/ 0 h 979243"/>
              <a:gd name="connsiteX3" fmla="*/ 1352172 w 1352172"/>
              <a:gd name="connsiteY3" fmla="*/ 97924 h 979243"/>
              <a:gd name="connsiteX4" fmla="*/ 1352172 w 1352172"/>
              <a:gd name="connsiteY4" fmla="*/ 881319 h 979243"/>
              <a:gd name="connsiteX5" fmla="*/ 1254248 w 1352172"/>
              <a:gd name="connsiteY5" fmla="*/ 979243 h 979243"/>
              <a:gd name="connsiteX6" fmla="*/ 97924 w 1352172"/>
              <a:gd name="connsiteY6" fmla="*/ 979243 h 979243"/>
              <a:gd name="connsiteX7" fmla="*/ 0 w 1352172"/>
              <a:gd name="connsiteY7" fmla="*/ 881319 h 979243"/>
              <a:gd name="connsiteX8" fmla="*/ 0 w 1352172"/>
              <a:gd name="connsiteY8" fmla="*/ 97924 h 979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2172" h="979243">
                <a:moveTo>
                  <a:pt x="0" y="97924"/>
                </a:moveTo>
                <a:cubicBezTo>
                  <a:pt x="0" y="43842"/>
                  <a:pt x="43842" y="0"/>
                  <a:pt x="97924" y="0"/>
                </a:cubicBezTo>
                <a:lnTo>
                  <a:pt x="1254248" y="0"/>
                </a:lnTo>
                <a:cubicBezTo>
                  <a:pt x="1308330" y="0"/>
                  <a:pt x="1352172" y="43842"/>
                  <a:pt x="1352172" y="97924"/>
                </a:cubicBezTo>
                <a:lnTo>
                  <a:pt x="1352172" y="881319"/>
                </a:lnTo>
                <a:cubicBezTo>
                  <a:pt x="1352172" y="935401"/>
                  <a:pt x="1308330" y="979243"/>
                  <a:pt x="1254248" y="979243"/>
                </a:cubicBezTo>
                <a:lnTo>
                  <a:pt x="97924" y="979243"/>
                </a:lnTo>
                <a:cubicBezTo>
                  <a:pt x="43842" y="979243"/>
                  <a:pt x="0" y="935401"/>
                  <a:pt x="0" y="881319"/>
                </a:cubicBezTo>
                <a:lnTo>
                  <a:pt x="0" y="97924"/>
                </a:lnTo>
                <a:close/>
              </a:path>
            </a:pathLst>
          </a:custGeom>
        </p:spPr>
        <p:style>
          <a:lnRef idx="2">
            <a:schemeClr val="accent6">
              <a:shade val="80000"/>
              <a:hueOff val="306067"/>
              <a:satOff val="-2189"/>
              <a:lumOff val="2449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4049" tIns="29521" rIns="34049" bIns="29521" numCol="1" spcCol="907" anchor="ctr" anchorCtr="0">
            <a:noAutofit/>
          </a:bodyPr>
          <a:lstStyle/>
          <a:p>
            <a:pPr algn="ctr" defTabSz="317082">
              <a:lnSpc>
                <a:spcPct val="90000"/>
              </a:lnSpc>
              <a:spcBef>
                <a:spcPct val="0"/>
              </a:spcBef>
              <a:spcAft>
                <a:spcPct val="35000"/>
              </a:spcAft>
            </a:pPr>
            <a:r>
              <a:rPr lang="ru-RU" sz="700" dirty="0">
                <a:solidFill>
                  <a:srgbClr val="3E5057">
                    <a:hueOff val="0"/>
                    <a:satOff val="0"/>
                    <a:lumOff val="0"/>
                    <a:alphaOff val="0"/>
                  </a:srgbClr>
                </a:solidFill>
              </a:rPr>
              <a:t>Состояние водных ресурсов</a:t>
            </a:r>
          </a:p>
        </p:txBody>
      </p:sp>
      <p:sp>
        <p:nvSpPr>
          <p:cNvPr id="64" name="Полилиния 63"/>
          <p:cNvSpPr/>
          <p:nvPr/>
        </p:nvSpPr>
        <p:spPr>
          <a:xfrm>
            <a:off x="7958095" y="1619305"/>
            <a:ext cx="120729" cy="3222052"/>
          </a:xfrm>
          <a:custGeom>
            <a:avLst/>
            <a:gdLst/>
            <a:ahLst/>
            <a:cxnLst/>
            <a:rect l="0" t="0" r="0" b="0"/>
            <a:pathLst>
              <a:path>
                <a:moveTo>
                  <a:pt x="0" y="0"/>
                </a:moveTo>
                <a:lnTo>
                  <a:pt x="0" y="4510873"/>
                </a:lnTo>
                <a:lnTo>
                  <a:pt x="169021" y="4510873"/>
                </a:lnTo>
              </a:path>
            </a:pathLst>
          </a:custGeom>
          <a:noFill/>
        </p:spPr>
        <p:style>
          <a:lnRef idx="2">
            <a:schemeClr val="accent6">
              <a:tint val="99000"/>
              <a:hueOff val="0"/>
              <a:satOff val="0"/>
              <a:lumOff val="0"/>
              <a:alphaOff val="0"/>
            </a:schemeClr>
          </a:lnRef>
          <a:fillRef idx="0">
            <a:scrgbClr r="0" g="0" b="0"/>
          </a:fillRef>
          <a:effectRef idx="0">
            <a:schemeClr val="accent6">
              <a:tint val="99000"/>
              <a:hueOff val="0"/>
              <a:satOff val="0"/>
              <a:lumOff val="0"/>
              <a:alphaOff val="0"/>
            </a:schemeClr>
          </a:effectRef>
          <a:fontRef idx="minor">
            <a:schemeClr val="tx1">
              <a:hueOff val="0"/>
              <a:satOff val="0"/>
              <a:lumOff val="0"/>
              <a:alphaOff val="0"/>
            </a:schemeClr>
          </a:fontRef>
        </p:style>
      </p:sp>
      <p:sp>
        <p:nvSpPr>
          <p:cNvPr id="65" name="Полилиния 64"/>
          <p:cNvSpPr/>
          <p:nvPr/>
        </p:nvSpPr>
        <p:spPr>
          <a:xfrm>
            <a:off x="8078814" y="4491637"/>
            <a:ext cx="965837" cy="699459"/>
          </a:xfrm>
          <a:custGeom>
            <a:avLst/>
            <a:gdLst>
              <a:gd name="connsiteX0" fmla="*/ 0 w 1352172"/>
              <a:gd name="connsiteY0" fmla="*/ 97924 h 979243"/>
              <a:gd name="connsiteX1" fmla="*/ 97924 w 1352172"/>
              <a:gd name="connsiteY1" fmla="*/ 0 h 979243"/>
              <a:gd name="connsiteX2" fmla="*/ 1254248 w 1352172"/>
              <a:gd name="connsiteY2" fmla="*/ 0 h 979243"/>
              <a:gd name="connsiteX3" fmla="*/ 1352172 w 1352172"/>
              <a:gd name="connsiteY3" fmla="*/ 97924 h 979243"/>
              <a:gd name="connsiteX4" fmla="*/ 1352172 w 1352172"/>
              <a:gd name="connsiteY4" fmla="*/ 881319 h 979243"/>
              <a:gd name="connsiteX5" fmla="*/ 1254248 w 1352172"/>
              <a:gd name="connsiteY5" fmla="*/ 979243 h 979243"/>
              <a:gd name="connsiteX6" fmla="*/ 97924 w 1352172"/>
              <a:gd name="connsiteY6" fmla="*/ 979243 h 979243"/>
              <a:gd name="connsiteX7" fmla="*/ 0 w 1352172"/>
              <a:gd name="connsiteY7" fmla="*/ 881319 h 979243"/>
              <a:gd name="connsiteX8" fmla="*/ 0 w 1352172"/>
              <a:gd name="connsiteY8" fmla="*/ 97924 h 979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2172" h="979243">
                <a:moveTo>
                  <a:pt x="0" y="97924"/>
                </a:moveTo>
                <a:cubicBezTo>
                  <a:pt x="0" y="43842"/>
                  <a:pt x="43842" y="0"/>
                  <a:pt x="97924" y="0"/>
                </a:cubicBezTo>
                <a:lnTo>
                  <a:pt x="1254248" y="0"/>
                </a:lnTo>
                <a:cubicBezTo>
                  <a:pt x="1308330" y="0"/>
                  <a:pt x="1352172" y="43842"/>
                  <a:pt x="1352172" y="97924"/>
                </a:cubicBezTo>
                <a:lnTo>
                  <a:pt x="1352172" y="881319"/>
                </a:lnTo>
                <a:cubicBezTo>
                  <a:pt x="1352172" y="935401"/>
                  <a:pt x="1308330" y="979243"/>
                  <a:pt x="1254248" y="979243"/>
                </a:cubicBezTo>
                <a:lnTo>
                  <a:pt x="97924" y="979243"/>
                </a:lnTo>
                <a:cubicBezTo>
                  <a:pt x="43842" y="979243"/>
                  <a:pt x="0" y="935401"/>
                  <a:pt x="0" y="881319"/>
                </a:cubicBezTo>
                <a:lnTo>
                  <a:pt x="0" y="97924"/>
                </a:lnTo>
                <a:close/>
              </a:path>
            </a:pathLst>
          </a:custGeom>
        </p:spPr>
        <p:style>
          <a:lnRef idx="2">
            <a:schemeClr val="accent6">
              <a:shade val="80000"/>
              <a:hueOff val="318820"/>
              <a:satOff val="-2280"/>
              <a:lumOff val="2551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4049" tIns="29521" rIns="34049" bIns="29521" numCol="1" spcCol="907" anchor="ctr" anchorCtr="0">
            <a:noAutofit/>
          </a:bodyPr>
          <a:lstStyle/>
          <a:p>
            <a:pPr algn="ctr" defTabSz="317082">
              <a:lnSpc>
                <a:spcPct val="90000"/>
              </a:lnSpc>
              <a:spcBef>
                <a:spcPct val="0"/>
              </a:spcBef>
              <a:spcAft>
                <a:spcPct val="35000"/>
              </a:spcAft>
            </a:pPr>
            <a:r>
              <a:rPr lang="ru-RU" sz="700" dirty="0">
                <a:solidFill>
                  <a:srgbClr val="3E5057">
                    <a:hueOff val="0"/>
                    <a:satOff val="0"/>
                    <a:lumOff val="0"/>
                    <a:alphaOff val="0"/>
                  </a:srgbClr>
                </a:solidFill>
              </a:rPr>
              <a:t>Меры фискальной поддержки «зеленого» роста</a:t>
            </a:r>
          </a:p>
        </p:txBody>
      </p:sp>
      <p:sp>
        <p:nvSpPr>
          <p:cNvPr id="7" name="Заголовок 6"/>
          <p:cNvSpPr>
            <a:spLocks noGrp="1"/>
          </p:cNvSpPr>
          <p:nvPr>
            <p:ph type="title"/>
          </p:nvPr>
        </p:nvSpPr>
        <p:spPr>
          <a:xfrm>
            <a:off x="360000" y="141979"/>
            <a:ext cx="8424000" cy="615553"/>
          </a:xfrm>
        </p:spPr>
        <p:txBody>
          <a:bodyPr/>
          <a:lstStyle/>
          <a:p>
            <a:r>
              <a:rPr lang="ru-RU" dirty="0" smtClean="0"/>
              <a:t>Основные </a:t>
            </a:r>
            <a:r>
              <a:rPr lang="ru-RU" dirty="0"/>
              <a:t>направления анализа </a:t>
            </a:r>
            <a:r>
              <a:rPr lang="ru-RU" dirty="0" smtClean="0"/>
              <a:t>развития жилищной сферы городов в исследованиях ОЭСР</a:t>
            </a:r>
            <a:endParaRPr lang="ru-RU" dirty="0"/>
          </a:p>
        </p:txBody>
      </p:sp>
    </p:spTree>
    <p:extLst>
      <p:ext uri="{BB962C8B-B14F-4D97-AF65-F5344CB8AC3E}">
        <p14:creationId xmlns:p14="http://schemas.microsoft.com/office/powerpoint/2010/main" val="274267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Группа 4"/>
          <p:cNvGrpSpPr/>
          <p:nvPr/>
        </p:nvGrpSpPr>
        <p:grpSpPr>
          <a:xfrm>
            <a:off x="415858" y="2425979"/>
            <a:ext cx="8312284" cy="2006044"/>
            <a:chOff x="471715" y="2256599"/>
            <a:chExt cx="8312284" cy="2006044"/>
          </a:xfrm>
        </p:grpSpPr>
        <p:sp>
          <p:nvSpPr>
            <p:cNvPr id="3" name="object 4"/>
            <p:cNvSpPr txBox="1"/>
            <p:nvPr/>
          </p:nvSpPr>
          <p:spPr>
            <a:xfrm>
              <a:off x="1644734" y="2975831"/>
              <a:ext cx="7139265" cy="615553"/>
            </a:xfrm>
            <a:prstGeom prst="rect">
              <a:avLst/>
            </a:prstGeom>
          </p:spPr>
          <p:txBody>
            <a:bodyPr vert="horz" wrap="square" lIns="0" tIns="0" rIns="0" bIns="0" rtlCol="0" anchor="ctr" anchorCtr="0">
              <a:spAutoFit/>
            </a:bodyPr>
            <a:lstStyle/>
            <a:p>
              <a:pPr algn="just" defTabSz="913190"/>
              <a:r>
                <a:rPr lang="ru-RU" sz="2000" b="1" dirty="0">
                  <a:solidFill>
                    <a:srgbClr val="3E5057"/>
                  </a:solidFill>
                </a:rPr>
                <a:t>Исследования ОЭСР по развитию жилищной сферы городов</a:t>
              </a:r>
            </a:p>
          </p:txBody>
        </p:sp>
        <p:sp>
          <p:nvSpPr>
            <p:cNvPr id="4" name="object 5"/>
            <p:cNvSpPr txBox="1"/>
            <p:nvPr/>
          </p:nvSpPr>
          <p:spPr>
            <a:xfrm>
              <a:off x="471715" y="2256599"/>
              <a:ext cx="1024301" cy="2006044"/>
            </a:xfrm>
            <a:prstGeom prst="rect">
              <a:avLst/>
            </a:prstGeom>
          </p:spPr>
          <p:txBody>
            <a:bodyPr vert="horz" wrap="square" lIns="0" tIns="0" rIns="0" bIns="0" rtlCol="0" anchor="ctr" anchorCtr="0">
              <a:spAutoFit/>
            </a:bodyPr>
            <a:lstStyle/>
            <a:p>
              <a:pPr marL="12681" defTabSz="913190">
                <a:lnSpc>
                  <a:spcPts val="15653"/>
                </a:lnSpc>
              </a:pPr>
              <a:r>
                <a:rPr lang="ru-RU" sz="10000" b="1" dirty="0">
                  <a:solidFill>
                    <a:srgbClr val="8AC63F"/>
                  </a:solidFill>
                  <a:cs typeface="Tahoma"/>
                </a:rPr>
                <a:t>2</a:t>
              </a:r>
              <a:endParaRPr sz="10000" dirty="0">
                <a:solidFill>
                  <a:srgbClr val="3E5057"/>
                </a:solidFill>
                <a:cs typeface="Tahoma"/>
              </a:endParaRPr>
            </a:p>
          </p:txBody>
        </p:sp>
      </p:grpSp>
    </p:spTree>
    <p:extLst>
      <p:ext uri="{BB962C8B-B14F-4D97-AF65-F5344CB8AC3E}">
        <p14:creationId xmlns:p14="http://schemas.microsoft.com/office/powerpoint/2010/main" val="241926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03411" y="113164"/>
            <a:ext cx="8424000" cy="307776"/>
          </a:xfrm>
        </p:spPr>
        <p:txBody>
          <a:bodyPr/>
          <a:lstStyle/>
          <a:p>
            <a:r>
              <a:rPr lang="ru-RU" dirty="0" smtClean="0"/>
              <a:t>Исследования ОЭСР по развитию </a:t>
            </a:r>
            <a:r>
              <a:rPr lang="ru-RU" dirty="0"/>
              <a:t>жилищной сферы городов</a:t>
            </a:r>
          </a:p>
        </p:txBody>
      </p:sp>
      <p:sp>
        <p:nvSpPr>
          <p:cNvPr id="4" name="Прямоугольник 3"/>
          <p:cNvSpPr/>
          <p:nvPr/>
        </p:nvSpPr>
        <p:spPr>
          <a:xfrm>
            <a:off x="115261" y="554578"/>
            <a:ext cx="8865453" cy="5805896"/>
          </a:xfrm>
          <a:prstGeom prst="rect">
            <a:avLst/>
          </a:prstGeom>
        </p:spPr>
        <p:txBody>
          <a:bodyPr wrap="square" lIns="65226" tIns="32613" rIns="65226" bIns="32613">
            <a:spAutoFit/>
          </a:bodyPr>
          <a:lstStyle/>
          <a:p>
            <a:pPr marL="244601" indent="-244601" defTabSz="913190">
              <a:buClr>
                <a:srgbClr val="8FC54C"/>
              </a:buClr>
              <a:buFont typeface="Wingdings" panose="05000000000000000000" pitchFamily="2" charset="2"/>
              <a:buChar char="Ø"/>
            </a:pPr>
            <a:r>
              <a:rPr lang="ru-RU" b="1" dirty="0">
                <a:solidFill>
                  <a:srgbClr val="3E5057"/>
                </a:solidFill>
              </a:rPr>
              <a:t>Экономические обзоры ОЭСР (</a:t>
            </a:r>
            <a:r>
              <a:rPr lang="en-US" b="1" dirty="0">
                <a:solidFill>
                  <a:srgbClr val="3E5057"/>
                </a:solidFill>
              </a:rPr>
              <a:t>OECD Economic surveys</a:t>
            </a:r>
            <a:r>
              <a:rPr lang="ru-RU" b="1" dirty="0">
                <a:solidFill>
                  <a:srgbClr val="3E5057"/>
                </a:solidFill>
              </a:rPr>
              <a:t>)</a:t>
            </a:r>
          </a:p>
          <a:p>
            <a:pPr marL="701202" lvl="1" indent="-244601" defTabSz="913190">
              <a:buClr>
                <a:srgbClr val="8FC54C"/>
              </a:buClr>
              <a:buFont typeface="Courier New" panose="02070309020205020404" pitchFamily="49" charset="0"/>
              <a:buChar char="o"/>
            </a:pPr>
            <a:r>
              <a:rPr lang="ru-RU" sz="1100" dirty="0">
                <a:solidFill>
                  <a:srgbClr val="3E5057"/>
                </a:solidFill>
              </a:rPr>
              <a:t>Бельгия (2015), Швейцария (2015), Канада (2015), Нидерланды (2014)</a:t>
            </a:r>
          </a:p>
          <a:p>
            <a:pPr marL="701074" lvl="1" algn="just" defTabSz="913190">
              <a:buClr>
                <a:srgbClr val="8FC54C"/>
              </a:buClr>
            </a:pPr>
            <a:r>
              <a:rPr lang="ru-RU" sz="1100" b="1" i="1" dirty="0">
                <a:solidFill>
                  <a:srgbClr val="3E5057"/>
                </a:solidFill>
              </a:rPr>
              <a:t>Ключевые направления исследований</a:t>
            </a:r>
            <a:r>
              <a:rPr lang="ru-RU" sz="1100" dirty="0">
                <a:solidFill>
                  <a:srgbClr val="3E5057"/>
                </a:solidFill>
              </a:rPr>
              <a:t>: общая макроэкономическая ситуация, динамика и эффективность структурных </a:t>
            </a:r>
            <a:r>
              <a:rPr lang="ru-RU" sz="1100" dirty="0" err="1">
                <a:solidFill>
                  <a:srgbClr val="3E5057"/>
                </a:solidFill>
              </a:rPr>
              <a:t>страновых</a:t>
            </a:r>
            <a:r>
              <a:rPr lang="ru-RU" sz="1100" dirty="0">
                <a:solidFill>
                  <a:srgbClr val="3E5057"/>
                </a:solidFill>
              </a:rPr>
              <a:t> реформ; жилищная политика и политика городского и регионального развития</a:t>
            </a:r>
          </a:p>
          <a:p>
            <a:pPr marL="701074" lvl="1" algn="just" defTabSz="913190">
              <a:buClr>
                <a:srgbClr val="8FC54C"/>
              </a:buClr>
            </a:pPr>
            <a:r>
              <a:rPr lang="ru-RU" sz="1100" b="1" i="1" dirty="0">
                <a:solidFill>
                  <a:srgbClr val="3E5057"/>
                </a:solidFill>
              </a:rPr>
              <a:t>Ключевые рекомендации</a:t>
            </a:r>
            <a:r>
              <a:rPr lang="ru-RU" sz="1100" dirty="0">
                <a:solidFill>
                  <a:srgbClr val="3E5057"/>
                </a:solidFill>
              </a:rPr>
              <a:t>: ограничивать налоговые вычеты по ипотечным кредитам; повышать плотность застройки и доступность жилья; минимизировать кредитные и финансовые риски; снижать максимальное соотношение кредитов к залоговой стоимости; повышать </a:t>
            </a:r>
            <a:r>
              <a:rPr lang="ru-RU" sz="1100" dirty="0" err="1">
                <a:solidFill>
                  <a:srgbClr val="3E5057"/>
                </a:solidFill>
              </a:rPr>
              <a:t>энергоэффективность</a:t>
            </a:r>
            <a:r>
              <a:rPr lang="ru-RU" sz="1100" dirty="0">
                <a:solidFill>
                  <a:srgbClr val="3E5057"/>
                </a:solidFill>
              </a:rPr>
              <a:t> и </a:t>
            </a:r>
            <a:r>
              <a:rPr lang="ru-RU" sz="1100" dirty="0" err="1">
                <a:solidFill>
                  <a:srgbClr val="3E5057"/>
                </a:solidFill>
              </a:rPr>
              <a:t>экологичность</a:t>
            </a:r>
            <a:r>
              <a:rPr lang="ru-RU" sz="1100" dirty="0">
                <a:solidFill>
                  <a:srgbClr val="3E5057"/>
                </a:solidFill>
              </a:rPr>
              <a:t> жилья</a:t>
            </a:r>
          </a:p>
          <a:p>
            <a:pPr marL="701074" lvl="1" defTabSz="913190">
              <a:buClr>
                <a:srgbClr val="8FC54C"/>
              </a:buClr>
            </a:pPr>
            <a:endParaRPr lang="ru-RU" sz="1100" dirty="0">
              <a:solidFill>
                <a:srgbClr val="3E5057"/>
              </a:solidFill>
            </a:endParaRPr>
          </a:p>
          <a:p>
            <a:pPr marL="244601" indent="-244601" defTabSz="913190">
              <a:buClr>
                <a:srgbClr val="8FC54C"/>
              </a:buClr>
              <a:buFont typeface="Wingdings" panose="05000000000000000000" pitchFamily="2" charset="2"/>
              <a:buChar char="Ø"/>
            </a:pPr>
            <a:r>
              <a:rPr lang="ru-RU" b="1" dirty="0">
                <a:solidFill>
                  <a:srgbClr val="3E5057"/>
                </a:solidFill>
              </a:rPr>
              <a:t>Обзоры городской политики ОЭСР (</a:t>
            </a:r>
            <a:r>
              <a:rPr lang="en-US" b="1" dirty="0">
                <a:solidFill>
                  <a:srgbClr val="3E5057"/>
                </a:solidFill>
              </a:rPr>
              <a:t>OECD Urban Policy Reviews</a:t>
            </a:r>
            <a:r>
              <a:rPr lang="ru-RU" b="1" dirty="0">
                <a:solidFill>
                  <a:srgbClr val="3E5057"/>
                </a:solidFill>
              </a:rPr>
              <a:t>)</a:t>
            </a:r>
          </a:p>
          <a:p>
            <a:pPr marL="701202" lvl="1" indent="-244601" algn="just" defTabSz="913190">
              <a:buClr>
                <a:srgbClr val="8FC54C"/>
              </a:buClr>
              <a:buFont typeface="Courier New" panose="02070309020205020404" pitchFamily="49" charset="0"/>
              <a:buChar char="o"/>
            </a:pPr>
            <a:r>
              <a:rPr lang="ru-RU" sz="1100" dirty="0">
                <a:solidFill>
                  <a:srgbClr val="3E5057"/>
                </a:solidFill>
              </a:rPr>
              <a:t>Казахстан (2017), Китай (2015), Мексика (2015), Чили (2013), Республика Корея (2012), Польша (2011)</a:t>
            </a:r>
          </a:p>
          <a:p>
            <a:pPr marL="701074" lvl="1" algn="just" defTabSz="913190">
              <a:buClr>
                <a:srgbClr val="8FC54C"/>
              </a:buClr>
            </a:pPr>
            <a:r>
              <a:rPr lang="ru-RU" sz="1100" b="1" i="1" dirty="0">
                <a:solidFill>
                  <a:srgbClr val="3E5057"/>
                </a:solidFill>
              </a:rPr>
              <a:t>Ключевые направления исследований</a:t>
            </a:r>
            <a:r>
              <a:rPr lang="ru-RU" sz="1100" dirty="0">
                <a:solidFill>
                  <a:srgbClr val="3E5057"/>
                </a:solidFill>
              </a:rPr>
              <a:t>: оценка роли национального уровня власти в разработке и реализации городской политики, включая градостроительную и жилищную политику; оценка того, насколько последовательно разрабатывается и реализуется национальная политика городского развития; анализ возможных направлений взаимодействия и синергии различных направлений национальной политики, влияющих на городское развитие; анализ возможных институциональных, налоговых и политических инструментов, способствующих более эффективному взаимодействию различных уровней власти</a:t>
            </a:r>
          </a:p>
          <a:p>
            <a:pPr marL="701074" lvl="1" algn="just" defTabSz="913190">
              <a:buClr>
                <a:srgbClr val="8FC54C"/>
              </a:buClr>
            </a:pPr>
            <a:r>
              <a:rPr lang="ru-RU" sz="1100" b="1" i="1" dirty="0">
                <a:solidFill>
                  <a:srgbClr val="3E5057"/>
                </a:solidFill>
              </a:rPr>
              <a:t>Ключевые рекомендации</a:t>
            </a:r>
            <a:r>
              <a:rPr lang="ru-RU" sz="1100" dirty="0">
                <a:solidFill>
                  <a:srgbClr val="3E5057"/>
                </a:solidFill>
              </a:rPr>
              <a:t>: развивать и оптимизировать транспортную инфраструктуру; укреплять взаимодействие между муниципалитетами; снижать негативное воздействие на окружающую среду; увеличивать плотность застройки; развивать социальную инфраструктуру; внедрять инструменты долгосрочного стратегического планирования в развитии городов</a:t>
            </a:r>
          </a:p>
          <a:p>
            <a:pPr marL="701074" lvl="1" algn="just" defTabSz="913190">
              <a:buClr>
                <a:srgbClr val="8FC54C"/>
              </a:buClr>
            </a:pPr>
            <a:endParaRPr lang="ru-RU" sz="1100" dirty="0">
              <a:solidFill>
                <a:srgbClr val="3E5057"/>
              </a:solidFill>
            </a:endParaRPr>
          </a:p>
          <a:p>
            <a:pPr marL="244601" indent="-244601" defTabSz="913190">
              <a:buClr>
                <a:srgbClr val="8FC54C"/>
              </a:buClr>
              <a:buFont typeface="Wingdings" panose="05000000000000000000" pitchFamily="2" charset="2"/>
              <a:buChar char="Ø"/>
            </a:pPr>
            <a:r>
              <a:rPr lang="ru-RU" b="1" dirty="0">
                <a:solidFill>
                  <a:srgbClr val="3E5057"/>
                </a:solidFill>
              </a:rPr>
              <a:t>Территориальные обзоры ОЭСР (</a:t>
            </a:r>
            <a:r>
              <a:rPr lang="en-US" b="1" dirty="0">
                <a:solidFill>
                  <a:srgbClr val="3E5057"/>
                </a:solidFill>
              </a:rPr>
              <a:t>OECD Territorial Reviews</a:t>
            </a:r>
            <a:r>
              <a:rPr lang="ru-RU" b="1" dirty="0">
                <a:solidFill>
                  <a:srgbClr val="3E5057"/>
                </a:solidFill>
              </a:rPr>
              <a:t>)</a:t>
            </a:r>
          </a:p>
          <a:p>
            <a:pPr marL="701202" lvl="1" indent="-244601" algn="just" defTabSz="913190">
              <a:buClr>
                <a:srgbClr val="8FC54C"/>
              </a:buClr>
              <a:buFont typeface="Courier New" panose="02070309020205020404" pitchFamily="49" charset="0"/>
              <a:buChar char="o"/>
            </a:pPr>
            <a:r>
              <a:rPr lang="ru-RU" sz="1100" dirty="0">
                <a:solidFill>
                  <a:srgbClr val="3E5057"/>
                </a:solidFill>
              </a:rPr>
              <a:t>С 2001 г. подготовлено 25 обзоров, в том числе по следующим городам: Хельсинки (Финляндия, 2003), Вена (Австрия, 2003), Братислава (Словакия, 2003), Мельбурн (Австралия, 2003), Монреаль (Канада, 2004), Афины (Греция, 2004), Мехико (Мексика, 2004), Сеул (Корея, 2005), Стокгольм (Швеция, 2006), Милан (Италия, 2006), Мадрид (Испания, 2007), Люксембург (2007), Стамбул (Турция, 2008), Копенгаген (Дания, 2009), Красноярск (Россия, 2015) и др.</a:t>
            </a:r>
          </a:p>
          <a:p>
            <a:pPr marL="701074" lvl="1" algn="just" defTabSz="913190">
              <a:buClr>
                <a:srgbClr val="8FC54C"/>
              </a:buClr>
            </a:pPr>
            <a:r>
              <a:rPr lang="ru-RU" sz="1100" b="1" i="1" dirty="0">
                <a:solidFill>
                  <a:srgbClr val="3E5057"/>
                </a:solidFill>
              </a:rPr>
              <a:t>Ключевые направления исследований</a:t>
            </a:r>
            <a:r>
              <a:rPr lang="ru-RU" sz="1100" dirty="0">
                <a:solidFill>
                  <a:srgbClr val="3E5057"/>
                </a:solidFill>
              </a:rPr>
              <a:t>: развитие территориального управления; улучшение координации в рамках институциональных преобразований; конкурентоспособность городов в мировой экономике; международное сотрудничество городов и регионов</a:t>
            </a:r>
          </a:p>
          <a:p>
            <a:pPr marL="701074" lvl="1" algn="just" defTabSz="913190">
              <a:buClr>
                <a:srgbClr val="8FC54C"/>
              </a:buClr>
            </a:pPr>
            <a:r>
              <a:rPr lang="ru-RU" sz="1100" b="1" i="1" dirty="0">
                <a:solidFill>
                  <a:srgbClr val="3E5057"/>
                </a:solidFill>
              </a:rPr>
              <a:t>Ключевые рекомендации</a:t>
            </a:r>
            <a:r>
              <a:rPr lang="ru-RU" sz="1100" dirty="0">
                <a:solidFill>
                  <a:srgbClr val="3E5057"/>
                </a:solidFill>
              </a:rPr>
              <a:t>: повышать конкурентоспособность и привлекательность городов/регионов; содействовать социальной интеграции и инклюзивному росту; повышать экологическую устойчивость; содействовать целям «зеленого» роста и устойчивого развития</a:t>
            </a:r>
          </a:p>
        </p:txBody>
      </p:sp>
    </p:spTree>
    <p:extLst>
      <p:ext uri="{BB962C8B-B14F-4D97-AF65-F5344CB8AC3E}">
        <p14:creationId xmlns:p14="http://schemas.microsoft.com/office/powerpoint/2010/main" val="413547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360000" y="113174"/>
            <a:ext cx="8424000" cy="219841"/>
          </a:xfrm>
        </p:spPr>
        <p:txBody>
          <a:bodyPr/>
          <a:lstStyle/>
          <a:p>
            <a:pPr lvl="0"/>
            <a:r>
              <a:rPr lang="ru-RU" sz="1400" dirty="0"/>
              <a:t>Примеры проблемных областей и рекомендаций в рамках обзоров ОЭСР</a:t>
            </a:r>
          </a:p>
        </p:txBody>
      </p:sp>
      <p:sp>
        <p:nvSpPr>
          <p:cNvPr id="2" name="Прямоугольник 1"/>
          <p:cNvSpPr/>
          <p:nvPr/>
        </p:nvSpPr>
        <p:spPr>
          <a:xfrm>
            <a:off x="360001" y="422209"/>
            <a:ext cx="6147226" cy="285793"/>
          </a:xfrm>
          <a:prstGeom prst="rect">
            <a:avLst/>
          </a:prstGeom>
        </p:spPr>
        <p:txBody>
          <a:bodyPr wrap="square" lIns="65226" tIns="32613" rIns="65226" bIns="32613">
            <a:spAutoFit/>
          </a:bodyPr>
          <a:lstStyle/>
          <a:p>
            <a:pPr defTabSz="913190"/>
            <a:r>
              <a:rPr lang="ru-RU" sz="1400" b="1" dirty="0">
                <a:solidFill>
                  <a:srgbClr val="3E5057"/>
                </a:solidFill>
              </a:rPr>
              <a:t>Экономические обзоры ОЭСР (</a:t>
            </a:r>
            <a:r>
              <a:rPr lang="en-US" sz="1400" b="1" dirty="0">
                <a:solidFill>
                  <a:srgbClr val="3E5057"/>
                </a:solidFill>
              </a:rPr>
              <a:t>OECD Economic surveys</a:t>
            </a:r>
            <a:r>
              <a:rPr lang="ru-RU" sz="1400" b="1" dirty="0">
                <a:solidFill>
                  <a:srgbClr val="3E5057"/>
                </a:solidFill>
              </a:rPr>
              <a:t>)</a:t>
            </a:r>
          </a:p>
        </p:txBody>
      </p:sp>
      <p:sp>
        <p:nvSpPr>
          <p:cNvPr id="4" name="Прямоугольник 3"/>
          <p:cNvSpPr/>
          <p:nvPr/>
        </p:nvSpPr>
        <p:spPr>
          <a:xfrm>
            <a:off x="360001" y="2568859"/>
            <a:ext cx="6387353" cy="285793"/>
          </a:xfrm>
          <a:prstGeom prst="rect">
            <a:avLst/>
          </a:prstGeom>
        </p:spPr>
        <p:txBody>
          <a:bodyPr wrap="square" lIns="65226" tIns="32613" rIns="65226" bIns="32613">
            <a:spAutoFit/>
          </a:bodyPr>
          <a:lstStyle/>
          <a:p>
            <a:pPr defTabSz="913190"/>
            <a:r>
              <a:rPr lang="ru-RU" sz="1400" b="1" dirty="0">
                <a:solidFill>
                  <a:srgbClr val="3E5057"/>
                </a:solidFill>
              </a:rPr>
              <a:t>Территориальные обзоры ОЭСР (</a:t>
            </a:r>
            <a:r>
              <a:rPr lang="en-US" sz="1400" b="1" dirty="0">
                <a:solidFill>
                  <a:srgbClr val="3E5057"/>
                </a:solidFill>
              </a:rPr>
              <a:t>OECD Territorial Reviews</a:t>
            </a:r>
            <a:r>
              <a:rPr lang="ru-RU" sz="1400" b="1" dirty="0">
                <a:solidFill>
                  <a:srgbClr val="3E5057"/>
                </a:solidFill>
              </a:rPr>
              <a:t>)</a:t>
            </a:r>
          </a:p>
        </p:txBody>
      </p:sp>
      <p:sp>
        <p:nvSpPr>
          <p:cNvPr id="5" name="Прямоугольник 4"/>
          <p:cNvSpPr/>
          <p:nvPr/>
        </p:nvSpPr>
        <p:spPr>
          <a:xfrm>
            <a:off x="360010" y="4331461"/>
            <a:ext cx="7126941" cy="285793"/>
          </a:xfrm>
          <a:prstGeom prst="rect">
            <a:avLst/>
          </a:prstGeom>
        </p:spPr>
        <p:txBody>
          <a:bodyPr wrap="square" lIns="65226" tIns="32613" rIns="65226" bIns="32613">
            <a:spAutoFit/>
          </a:bodyPr>
          <a:lstStyle/>
          <a:p>
            <a:pPr defTabSz="913190"/>
            <a:r>
              <a:rPr lang="ru-RU" sz="1400" b="1" dirty="0">
                <a:solidFill>
                  <a:srgbClr val="3E5057"/>
                </a:solidFill>
              </a:rPr>
              <a:t>Обзоры городской политики ОЭСР (</a:t>
            </a:r>
            <a:r>
              <a:rPr lang="en-US" sz="1400" b="1" dirty="0">
                <a:solidFill>
                  <a:srgbClr val="3E5057"/>
                </a:solidFill>
              </a:rPr>
              <a:t>OECD Urban Policy Reviews</a:t>
            </a:r>
            <a:r>
              <a:rPr lang="ru-RU" sz="1400" b="1" dirty="0">
                <a:solidFill>
                  <a:srgbClr val="3E5057"/>
                </a:solidFill>
              </a:rPr>
              <a:t>)</a:t>
            </a:r>
          </a:p>
        </p:txBody>
      </p:sp>
      <p:sp>
        <p:nvSpPr>
          <p:cNvPr id="12" name="TextBox 11"/>
          <p:cNvSpPr txBox="1"/>
          <p:nvPr/>
        </p:nvSpPr>
        <p:spPr>
          <a:xfrm>
            <a:off x="360010" y="4563357"/>
            <a:ext cx="978111" cy="342862"/>
          </a:xfrm>
          <a:prstGeom prst="rect">
            <a:avLst/>
          </a:prstGeom>
          <a:noFill/>
        </p:spPr>
        <p:txBody>
          <a:bodyPr wrap="none" lIns="65226" tIns="32613" rIns="65226" bIns="32613" rtlCol="0">
            <a:spAutoFit/>
          </a:bodyPr>
          <a:lstStyle/>
          <a:p>
            <a:pPr defTabSz="913190"/>
            <a:r>
              <a:rPr lang="ru-RU" b="1" dirty="0">
                <a:solidFill>
                  <a:srgbClr val="8FC54C"/>
                </a:solidFill>
              </a:rPr>
              <a:t>Страна</a:t>
            </a:r>
          </a:p>
        </p:txBody>
      </p:sp>
      <p:sp>
        <p:nvSpPr>
          <p:cNvPr id="13" name="TextBox 12"/>
          <p:cNvSpPr txBox="1"/>
          <p:nvPr/>
        </p:nvSpPr>
        <p:spPr>
          <a:xfrm>
            <a:off x="1491344" y="4571033"/>
            <a:ext cx="3778558" cy="342862"/>
          </a:xfrm>
          <a:prstGeom prst="rect">
            <a:avLst/>
          </a:prstGeom>
          <a:noFill/>
        </p:spPr>
        <p:txBody>
          <a:bodyPr wrap="none" lIns="65226" tIns="32613" rIns="65226" bIns="32613" rtlCol="0">
            <a:spAutoFit/>
          </a:bodyPr>
          <a:lstStyle/>
          <a:p>
            <a:pPr defTabSz="913190"/>
            <a:r>
              <a:rPr lang="ru-RU" b="1" dirty="0">
                <a:solidFill>
                  <a:srgbClr val="8FC54C"/>
                </a:solidFill>
              </a:rPr>
              <a:t>Проблемные области анализа</a:t>
            </a:r>
          </a:p>
        </p:txBody>
      </p:sp>
      <p:sp>
        <p:nvSpPr>
          <p:cNvPr id="14" name="TextBox 13"/>
          <p:cNvSpPr txBox="1"/>
          <p:nvPr/>
        </p:nvSpPr>
        <p:spPr>
          <a:xfrm>
            <a:off x="4369998" y="4571033"/>
            <a:ext cx="1906251" cy="342862"/>
          </a:xfrm>
          <a:prstGeom prst="rect">
            <a:avLst/>
          </a:prstGeom>
          <a:noFill/>
        </p:spPr>
        <p:txBody>
          <a:bodyPr wrap="none" lIns="65226" tIns="32613" rIns="65226" bIns="32613" rtlCol="0">
            <a:spAutoFit/>
          </a:bodyPr>
          <a:lstStyle/>
          <a:p>
            <a:pPr defTabSz="913190"/>
            <a:r>
              <a:rPr lang="ru-RU" b="1" dirty="0">
                <a:solidFill>
                  <a:srgbClr val="8FC54C"/>
                </a:solidFill>
              </a:rPr>
              <a:t>Рекомендации</a:t>
            </a:r>
          </a:p>
        </p:txBody>
      </p:sp>
      <p:sp>
        <p:nvSpPr>
          <p:cNvPr id="18" name="Прямоугольник 17"/>
          <p:cNvSpPr/>
          <p:nvPr/>
        </p:nvSpPr>
        <p:spPr>
          <a:xfrm>
            <a:off x="360001" y="4825082"/>
            <a:ext cx="784294" cy="404490"/>
          </a:xfrm>
          <a:prstGeom prst="rect">
            <a:avLst/>
          </a:prstGeom>
        </p:spPr>
        <p:txBody>
          <a:bodyPr wrap="none" lIns="65226" tIns="32613" rIns="65226" bIns="32613">
            <a:spAutoFit/>
          </a:bodyPr>
          <a:lstStyle/>
          <a:p>
            <a:pPr defTabSz="913190"/>
            <a:r>
              <a:rPr lang="ru-RU" sz="1100" dirty="0">
                <a:solidFill>
                  <a:srgbClr val="3E5057"/>
                </a:solidFill>
              </a:rPr>
              <a:t>Казахстан</a:t>
            </a:r>
            <a:br>
              <a:rPr lang="ru-RU" sz="1100" dirty="0">
                <a:solidFill>
                  <a:srgbClr val="3E5057"/>
                </a:solidFill>
              </a:rPr>
            </a:br>
            <a:r>
              <a:rPr lang="ru-RU" sz="1100" dirty="0">
                <a:solidFill>
                  <a:srgbClr val="3E5057"/>
                </a:solidFill>
              </a:rPr>
              <a:t>(2017)</a:t>
            </a:r>
            <a:endParaRPr lang="ru-RU" sz="900" dirty="0">
              <a:solidFill>
                <a:srgbClr val="3E5057"/>
              </a:solidFill>
            </a:endParaRPr>
          </a:p>
        </p:txBody>
      </p:sp>
      <p:sp>
        <p:nvSpPr>
          <p:cNvPr id="19" name="Прямоугольник 18"/>
          <p:cNvSpPr/>
          <p:nvPr/>
        </p:nvSpPr>
        <p:spPr>
          <a:xfrm>
            <a:off x="1491343" y="4825082"/>
            <a:ext cx="2754086" cy="1066217"/>
          </a:xfrm>
          <a:prstGeom prst="rect">
            <a:avLst/>
          </a:prstGeom>
        </p:spPr>
        <p:txBody>
          <a:bodyPr wrap="square" lIns="65226" tIns="32613" rIns="65226" bIns="32613">
            <a:spAutoFit/>
          </a:bodyPr>
          <a:lstStyle/>
          <a:p>
            <a:pPr marL="122300" indent="-122300" defTabSz="913190">
              <a:buClr>
                <a:srgbClr val="8FC54C"/>
              </a:buClr>
              <a:buFont typeface="Arial" panose="020B0604020202020204" pitchFamily="34" charset="0"/>
              <a:buChar char="•"/>
            </a:pPr>
            <a:r>
              <a:rPr lang="ru-RU" sz="900" dirty="0">
                <a:solidFill>
                  <a:srgbClr val="3E5057"/>
                </a:solidFill>
              </a:rPr>
              <a:t>Урбанизация</a:t>
            </a:r>
          </a:p>
          <a:p>
            <a:pPr marL="122300" indent="-122300" defTabSz="913190">
              <a:buClr>
                <a:srgbClr val="8FC54C"/>
              </a:buClr>
              <a:buFont typeface="Arial" panose="020B0604020202020204" pitchFamily="34" charset="0"/>
              <a:buChar char="•"/>
            </a:pPr>
            <a:r>
              <a:rPr lang="ru-RU" sz="900" dirty="0">
                <a:solidFill>
                  <a:srgbClr val="3E5057"/>
                </a:solidFill>
              </a:rPr>
              <a:t>Новые принципы городского планирования</a:t>
            </a:r>
          </a:p>
          <a:p>
            <a:pPr marL="122300" indent="-122300" defTabSz="913190">
              <a:buClr>
                <a:srgbClr val="8FC54C"/>
              </a:buClr>
              <a:buFont typeface="Arial" panose="020B0604020202020204" pitchFamily="34" charset="0"/>
              <a:buChar char="•"/>
            </a:pPr>
            <a:r>
              <a:rPr lang="ru-RU" sz="900" dirty="0">
                <a:solidFill>
                  <a:srgbClr val="3E5057"/>
                </a:solidFill>
              </a:rPr>
              <a:t>Национальные проблемы развития городов</a:t>
            </a:r>
          </a:p>
          <a:p>
            <a:pPr marL="122300" indent="-122300" defTabSz="913190">
              <a:buClr>
                <a:srgbClr val="8FC54C"/>
              </a:buClr>
              <a:buFont typeface="Arial" panose="020B0604020202020204" pitchFamily="34" charset="0"/>
              <a:buChar char="•"/>
            </a:pPr>
            <a:r>
              <a:rPr lang="ru-RU" sz="900" dirty="0">
                <a:solidFill>
                  <a:srgbClr val="3E5057"/>
                </a:solidFill>
              </a:rPr>
              <a:t>Муниципальное и государственное управление</a:t>
            </a:r>
          </a:p>
          <a:p>
            <a:pPr marL="122300" indent="-122300" defTabSz="913190">
              <a:buClr>
                <a:srgbClr val="8FC54C"/>
              </a:buClr>
              <a:buFont typeface="Arial" panose="020B0604020202020204" pitchFamily="34" charset="0"/>
              <a:buChar char="•"/>
            </a:pPr>
            <a:r>
              <a:rPr lang="ru-RU" sz="900" dirty="0">
                <a:solidFill>
                  <a:srgbClr val="3E5057"/>
                </a:solidFill>
              </a:rPr>
              <a:t>Системы городского управления</a:t>
            </a:r>
          </a:p>
          <a:p>
            <a:pPr marL="122300" indent="-122300" defTabSz="913190">
              <a:buClr>
                <a:srgbClr val="8FC54C"/>
              </a:buClr>
              <a:buFont typeface="Arial" panose="020B0604020202020204" pitchFamily="34" charset="0"/>
              <a:buChar char="•"/>
            </a:pPr>
            <a:r>
              <a:rPr lang="ru-RU" sz="900" dirty="0">
                <a:solidFill>
                  <a:srgbClr val="3E5057"/>
                </a:solidFill>
              </a:rPr>
              <a:t>Усиление диалога с общественностью</a:t>
            </a:r>
          </a:p>
        </p:txBody>
      </p:sp>
      <p:sp>
        <p:nvSpPr>
          <p:cNvPr id="20" name="Прямоугольник 19"/>
          <p:cNvSpPr/>
          <p:nvPr/>
        </p:nvSpPr>
        <p:spPr>
          <a:xfrm>
            <a:off x="4369998" y="4825085"/>
            <a:ext cx="4712316" cy="1035359"/>
          </a:xfrm>
          <a:prstGeom prst="rect">
            <a:avLst/>
          </a:prstGeom>
        </p:spPr>
        <p:txBody>
          <a:bodyPr wrap="square" lIns="65226" tIns="32613" rIns="65226" bIns="32613">
            <a:spAutoFit/>
          </a:bodyPr>
          <a:lstStyle/>
          <a:p>
            <a:pPr marL="122300" indent="-122300" defTabSz="913190">
              <a:buClr>
                <a:srgbClr val="8FC54C"/>
              </a:buClr>
              <a:buFont typeface="Arial" panose="020B0604020202020204" pitchFamily="34" charset="0"/>
              <a:buChar char="•"/>
            </a:pPr>
            <a:r>
              <a:rPr lang="ru-RU" sz="900" dirty="0">
                <a:solidFill>
                  <a:srgbClr val="3E5057"/>
                </a:solidFill>
              </a:rPr>
              <a:t>Разработать дорожную карту развития городов</a:t>
            </a:r>
          </a:p>
          <a:p>
            <a:pPr marL="122300" indent="-122300" defTabSz="913190">
              <a:buClr>
                <a:srgbClr val="8FC54C"/>
              </a:buClr>
              <a:buFont typeface="Arial" panose="020B0604020202020204" pitchFamily="34" charset="0"/>
              <a:buChar char="•"/>
            </a:pPr>
            <a:r>
              <a:rPr lang="ru-RU" sz="900" dirty="0">
                <a:solidFill>
                  <a:srgbClr val="3E5057"/>
                </a:solidFill>
              </a:rPr>
              <a:t>Улучшить межведомственную координацию, создав специальный орган и учредив национальный координационный совет по городскому и региональному развитию</a:t>
            </a:r>
          </a:p>
          <a:p>
            <a:pPr marL="122300" indent="-122300" defTabSz="913190">
              <a:buClr>
                <a:srgbClr val="8FC54C"/>
              </a:buClr>
              <a:buFont typeface="Arial" panose="020B0604020202020204" pitchFamily="34" charset="0"/>
              <a:buChar char="•"/>
            </a:pPr>
            <a:r>
              <a:rPr lang="ru-RU" sz="900" dirty="0">
                <a:solidFill>
                  <a:srgbClr val="3E5057"/>
                </a:solidFill>
              </a:rPr>
              <a:t>Стимулировать развитие рынка аренды</a:t>
            </a:r>
          </a:p>
          <a:p>
            <a:pPr marL="122300" indent="-122300" defTabSz="913190">
              <a:buClr>
                <a:srgbClr val="8FC54C"/>
              </a:buClr>
              <a:buFont typeface="Arial" panose="020B0604020202020204" pitchFamily="34" charset="0"/>
              <a:buChar char="•"/>
            </a:pPr>
            <a:r>
              <a:rPr lang="ru-RU" sz="900" dirty="0">
                <a:solidFill>
                  <a:srgbClr val="3E5057"/>
                </a:solidFill>
              </a:rPr>
              <a:t>Разработать систему регистрационного учета внутренней миграции</a:t>
            </a:r>
          </a:p>
          <a:p>
            <a:pPr marL="122300" indent="-122300" defTabSz="913190">
              <a:buClr>
                <a:srgbClr val="8FC54C"/>
              </a:buClr>
              <a:buFont typeface="Arial" panose="020B0604020202020204" pitchFamily="34" charset="0"/>
              <a:buChar char="•"/>
            </a:pPr>
            <a:r>
              <a:rPr lang="ru-RU" sz="900" dirty="0">
                <a:solidFill>
                  <a:srgbClr val="3E5057"/>
                </a:solidFill>
              </a:rPr>
              <a:t>Реформировать тарифы коммунальных услуг для высвобождения средств для их модернизации, обслуживания и ремонта</a:t>
            </a:r>
          </a:p>
        </p:txBody>
      </p:sp>
      <p:sp>
        <p:nvSpPr>
          <p:cNvPr id="22" name="TextBox 21"/>
          <p:cNvSpPr txBox="1"/>
          <p:nvPr/>
        </p:nvSpPr>
        <p:spPr>
          <a:xfrm>
            <a:off x="360001" y="5814364"/>
            <a:ext cx="635214" cy="404490"/>
          </a:xfrm>
          <a:prstGeom prst="rect">
            <a:avLst/>
          </a:prstGeom>
          <a:noFill/>
        </p:spPr>
        <p:txBody>
          <a:bodyPr wrap="none" lIns="65226" tIns="32613" rIns="65226" bIns="32613" rtlCol="0">
            <a:spAutoFit/>
          </a:bodyPr>
          <a:lstStyle/>
          <a:p>
            <a:pPr defTabSz="913190"/>
            <a:r>
              <a:rPr lang="ru-RU" sz="1100" dirty="0">
                <a:solidFill>
                  <a:srgbClr val="3E5057"/>
                </a:solidFill>
              </a:rPr>
              <a:t>Польша</a:t>
            </a:r>
            <a:br>
              <a:rPr lang="ru-RU" sz="1100" dirty="0">
                <a:solidFill>
                  <a:srgbClr val="3E5057"/>
                </a:solidFill>
              </a:rPr>
            </a:br>
            <a:r>
              <a:rPr lang="ru-RU" sz="1100" dirty="0">
                <a:solidFill>
                  <a:srgbClr val="3E5057"/>
                </a:solidFill>
              </a:rPr>
              <a:t>(2011)</a:t>
            </a:r>
          </a:p>
        </p:txBody>
      </p:sp>
      <p:sp>
        <p:nvSpPr>
          <p:cNvPr id="23" name="TextBox 22"/>
          <p:cNvSpPr txBox="1"/>
          <p:nvPr/>
        </p:nvSpPr>
        <p:spPr>
          <a:xfrm>
            <a:off x="1491344" y="5814367"/>
            <a:ext cx="2878654" cy="896860"/>
          </a:xfrm>
          <a:prstGeom prst="rect">
            <a:avLst/>
          </a:prstGeom>
          <a:noFill/>
        </p:spPr>
        <p:txBody>
          <a:bodyPr wrap="square" lIns="65226" tIns="32613" rIns="65226" bIns="32613" rtlCol="0">
            <a:spAutoFit/>
          </a:bodyPr>
          <a:lstStyle/>
          <a:p>
            <a:pPr marL="122300" indent="-122300" defTabSz="913190">
              <a:buClr>
                <a:srgbClr val="8FC54C"/>
              </a:buClr>
              <a:buFont typeface="Arial" panose="020B0604020202020204" pitchFamily="34" charset="0"/>
              <a:buChar char="•"/>
            </a:pPr>
            <a:r>
              <a:rPr lang="ru-RU" sz="900" dirty="0">
                <a:solidFill>
                  <a:srgbClr val="3E5057"/>
                </a:solidFill>
              </a:rPr>
              <a:t>Тренды и проблемы урбанизации</a:t>
            </a:r>
          </a:p>
          <a:p>
            <a:pPr marL="122300" indent="-122300" defTabSz="913190">
              <a:buClr>
                <a:srgbClr val="8FC54C"/>
              </a:buClr>
              <a:buFont typeface="Arial" panose="020B0604020202020204" pitchFamily="34" charset="0"/>
              <a:buChar char="•"/>
            </a:pPr>
            <a:r>
              <a:rPr lang="ru-RU" sz="900" dirty="0">
                <a:solidFill>
                  <a:srgbClr val="3E5057"/>
                </a:solidFill>
              </a:rPr>
              <a:t>Национальная политика развития городских территорий</a:t>
            </a:r>
          </a:p>
          <a:p>
            <a:pPr marL="122300" indent="-122300" defTabSz="913190">
              <a:buClr>
                <a:srgbClr val="8FC54C"/>
              </a:buClr>
              <a:buFont typeface="Arial" panose="020B0604020202020204" pitchFamily="34" charset="0"/>
              <a:buChar char="•"/>
            </a:pPr>
            <a:r>
              <a:rPr lang="ru-RU" sz="900" dirty="0">
                <a:solidFill>
                  <a:srgbClr val="3E5057"/>
                </a:solidFill>
              </a:rPr>
              <a:t>Стратегии регионального и городского развития</a:t>
            </a:r>
          </a:p>
          <a:p>
            <a:pPr marL="122300" indent="-122300" defTabSz="913190">
              <a:buClr>
                <a:srgbClr val="8FC54C"/>
              </a:buClr>
              <a:buFont typeface="Arial" panose="020B0604020202020204" pitchFamily="34" charset="0"/>
              <a:buChar char="•"/>
            </a:pPr>
            <a:r>
              <a:rPr lang="ru-RU" sz="900" dirty="0">
                <a:solidFill>
                  <a:srgbClr val="3E5057"/>
                </a:solidFill>
              </a:rPr>
              <a:t>Оценка принципов управления и планирования</a:t>
            </a:r>
          </a:p>
          <a:p>
            <a:pPr marL="122300" indent="-122300" defTabSz="913190">
              <a:buClr>
                <a:srgbClr val="8FC54C"/>
              </a:buClr>
              <a:buFont typeface="Arial" panose="020B0604020202020204" pitchFamily="34" charset="0"/>
              <a:buChar char="•"/>
            </a:pPr>
            <a:r>
              <a:rPr lang="ru-RU" sz="900" dirty="0">
                <a:solidFill>
                  <a:srgbClr val="3E5057"/>
                </a:solidFill>
              </a:rPr>
              <a:t>Вопросы налоговой политики в городах</a:t>
            </a:r>
          </a:p>
        </p:txBody>
      </p:sp>
      <p:sp>
        <p:nvSpPr>
          <p:cNvPr id="24" name="TextBox 23"/>
          <p:cNvSpPr txBox="1"/>
          <p:nvPr/>
        </p:nvSpPr>
        <p:spPr>
          <a:xfrm>
            <a:off x="4370007" y="5814374"/>
            <a:ext cx="3613839" cy="923321"/>
          </a:xfrm>
          <a:prstGeom prst="rect">
            <a:avLst/>
          </a:prstGeom>
          <a:noFill/>
        </p:spPr>
        <p:txBody>
          <a:bodyPr wrap="none" lIns="65226" tIns="32613" rIns="65226" bIns="32613" rtlCol="0">
            <a:spAutoFit/>
          </a:bodyPr>
          <a:lstStyle/>
          <a:p>
            <a:pPr marL="122300" indent="-122300" defTabSz="913190">
              <a:buClr>
                <a:srgbClr val="8FC54C"/>
              </a:buClr>
              <a:buFont typeface="Arial" panose="020B0604020202020204" pitchFamily="34" charset="0"/>
              <a:buChar char="•"/>
            </a:pPr>
            <a:r>
              <a:rPr lang="ru-RU" sz="900" dirty="0">
                <a:solidFill>
                  <a:srgbClr val="3E5057"/>
                </a:solidFill>
              </a:rPr>
              <a:t>Оптимизировать транспортную инфраструктуру</a:t>
            </a:r>
          </a:p>
          <a:p>
            <a:pPr marL="122300" indent="-122300" defTabSz="913190">
              <a:buClr>
                <a:srgbClr val="8FC54C"/>
              </a:buClr>
              <a:buFont typeface="Arial" panose="020B0604020202020204" pitchFamily="34" charset="0"/>
              <a:buChar char="•"/>
            </a:pPr>
            <a:r>
              <a:rPr lang="ru-RU" sz="900" dirty="0">
                <a:solidFill>
                  <a:srgbClr val="3E5057"/>
                </a:solidFill>
              </a:rPr>
              <a:t>Повысить доступность жилья и его предложение на рынке</a:t>
            </a:r>
          </a:p>
          <a:p>
            <a:pPr marL="122300" indent="-122300" defTabSz="913190">
              <a:buClr>
                <a:srgbClr val="8FC54C"/>
              </a:buClr>
              <a:buFont typeface="Arial" panose="020B0604020202020204" pitchFamily="34" charset="0"/>
              <a:buChar char="•"/>
            </a:pPr>
            <a:r>
              <a:rPr lang="ru-RU" sz="900" dirty="0">
                <a:solidFill>
                  <a:srgbClr val="3E5057"/>
                </a:solidFill>
              </a:rPr>
              <a:t>Повысить конкурентоспособность городов среднего размера</a:t>
            </a:r>
          </a:p>
          <a:p>
            <a:pPr marL="122300" indent="-122300" defTabSz="913190">
              <a:buClr>
                <a:srgbClr val="8FC54C"/>
              </a:buClr>
              <a:buFont typeface="Arial" panose="020B0604020202020204" pitchFamily="34" charset="0"/>
              <a:buChar char="•"/>
            </a:pPr>
            <a:r>
              <a:rPr lang="ru-RU" sz="900" dirty="0">
                <a:solidFill>
                  <a:srgbClr val="3E5057"/>
                </a:solidFill>
              </a:rPr>
              <a:t>Развивать инфраструктуру и сектор услуг в малых городах</a:t>
            </a:r>
          </a:p>
          <a:p>
            <a:pPr marL="122300" indent="-122300" defTabSz="913190">
              <a:buClr>
                <a:srgbClr val="8FC54C"/>
              </a:buClr>
              <a:buFont typeface="Arial" panose="020B0604020202020204" pitchFamily="34" charset="0"/>
              <a:buChar char="•"/>
            </a:pPr>
            <a:r>
              <a:rPr lang="ru-RU" sz="900" dirty="0">
                <a:solidFill>
                  <a:srgbClr val="3E5057"/>
                </a:solidFill>
              </a:rPr>
              <a:t>Снижать воздействие на окружающую среду</a:t>
            </a:r>
          </a:p>
          <a:p>
            <a:pPr marL="122300" indent="-122300" defTabSz="913190">
              <a:buClr>
                <a:srgbClr val="8FC54C"/>
              </a:buClr>
              <a:buFont typeface="Arial" panose="020B0604020202020204" pitchFamily="34" charset="0"/>
              <a:buChar char="•"/>
            </a:pPr>
            <a:r>
              <a:rPr lang="ru-RU" sz="900" dirty="0">
                <a:solidFill>
                  <a:srgbClr val="3E5057"/>
                </a:solidFill>
              </a:rPr>
              <a:t>Укреплять связи между муниципалитетами</a:t>
            </a:r>
          </a:p>
        </p:txBody>
      </p:sp>
      <p:sp>
        <p:nvSpPr>
          <p:cNvPr id="29" name="TextBox 28"/>
          <p:cNvSpPr txBox="1"/>
          <p:nvPr/>
        </p:nvSpPr>
        <p:spPr>
          <a:xfrm>
            <a:off x="4370008" y="3084416"/>
            <a:ext cx="4695201" cy="1352010"/>
          </a:xfrm>
          <a:prstGeom prst="rect">
            <a:avLst/>
          </a:prstGeom>
          <a:noFill/>
        </p:spPr>
        <p:txBody>
          <a:bodyPr wrap="square" lIns="65226" tIns="32613" rIns="65226" bIns="32613" rtlCol="0">
            <a:spAutoFit/>
          </a:bodyPr>
          <a:lstStyle/>
          <a:p>
            <a:pPr marL="122300" indent="-122300" defTabSz="913190">
              <a:buClr>
                <a:srgbClr val="8FC54C"/>
              </a:buClr>
              <a:buFont typeface="Arial" panose="020B0604020202020204" pitchFamily="34" charset="0"/>
              <a:buChar char="•"/>
            </a:pPr>
            <a:r>
              <a:rPr lang="ru-RU" sz="900" dirty="0">
                <a:solidFill>
                  <a:srgbClr val="3E5057"/>
                </a:solidFill>
              </a:rPr>
              <a:t>Повысить </a:t>
            </a:r>
            <a:r>
              <a:rPr lang="ru-RU" sz="900" dirty="0" err="1">
                <a:solidFill>
                  <a:srgbClr val="3E5057"/>
                </a:solidFill>
              </a:rPr>
              <a:t>энергоэффективность</a:t>
            </a:r>
            <a:r>
              <a:rPr lang="ru-RU" sz="900" dirty="0">
                <a:solidFill>
                  <a:srgbClr val="3E5057"/>
                </a:solidFill>
              </a:rPr>
              <a:t> жилых и промышленных объектов</a:t>
            </a:r>
          </a:p>
          <a:p>
            <a:pPr marL="122300" indent="-122300" defTabSz="913190">
              <a:buClr>
                <a:srgbClr val="8FC54C"/>
              </a:buClr>
              <a:buFont typeface="Arial" panose="020B0604020202020204" pitchFamily="34" charset="0"/>
              <a:buChar char="•"/>
            </a:pPr>
            <a:r>
              <a:rPr lang="ru-RU" sz="900" dirty="0">
                <a:solidFill>
                  <a:srgbClr val="3E5057"/>
                </a:solidFill>
              </a:rPr>
              <a:t>Улучшить координацию между транспортной политикой и политикой землепользования</a:t>
            </a:r>
          </a:p>
          <a:p>
            <a:pPr marL="122300" indent="-122300" defTabSz="913190">
              <a:buClr>
                <a:srgbClr val="8FC54C"/>
              </a:buClr>
              <a:buFont typeface="Arial" panose="020B0604020202020204" pitchFamily="34" charset="0"/>
              <a:buChar char="•"/>
            </a:pPr>
            <a:r>
              <a:rPr lang="ru-RU" sz="900" dirty="0">
                <a:solidFill>
                  <a:srgbClr val="3E5057"/>
                </a:solidFill>
              </a:rPr>
              <a:t>Создать единый орган для координации действий муниципалитетов в сфере земельной политики</a:t>
            </a:r>
          </a:p>
          <a:p>
            <a:pPr marL="122300" indent="-122300" defTabSz="913190">
              <a:buClr>
                <a:srgbClr val="8FC54C"/>
              </a:buClr>
              <a:buFont typeface="Arial" panose="020B0604020202020204" pitchFamily="34" charset="0"/>
              <a:buChar char="•"/>
            </a:pPr>
            <a:r>
              <a:rPr lang="ru-RU" sz="900" dirty="0">
                <a:solidFill>
                  <a:srgbClr val="3E5057"/>
                </a:solidFill>
              </a:rPr>
              <a:t>Повысить эффективность координации программам доступного жилья</a:t>
            </a:r>
          </a:p>
          <a:p>
            <a:pPr marL="122300" indent="-122300" defTabSz="913190">
              <a:buClr>
                <a:srgbClr val="8FC54C"/>
              </a:buClr>
              <a:buFont typeface="Arial" panose="020B0604020202020204" pitchFamily="34" charset="0"/>
              <a:buChar char="•"/>
            </a:pPr>
            <a:r>
              <a:rPr lang="ru-RU" sz="900" dirty="0">
                <a:solidFill>
                  <a:srgbClr val="3E5057"/>
                </a:solidFill>
              </a:rPr>
              <a:t>Переместить ряд загрязняющих предприятий за пределы агломерации</a:t>
            </a:r>
          </a:p>
          <a:p>
            <a:pPr marL="122300" indent="-122300" defTabSz="913190">
              <a:buClr>
                <a:srgbClr val="8FC54C"/>
              </a:buClr>
              <a:buFont typeface="Arial" panose="020B0604020202020204" pitchFamily="34" charset="0"/>
              <a:buChar char="•"/>
            </a:pPr>
            <a:r>
              <a:rPr lang="ru-RU" sz="900" dirty="0">
                <a:solidFill>
                  <a:srgbClr val="3E5057"/>
                </a:solidFill>
              </a:rPr>
              <a:t>Повысить прозрачность законодательства в жилищной сфере и упростить механизмы приобретения жилья и земли в собственность</a:t>
            </a:r>
          </a:p>
        </p:txBody>
      </p:sp>
      <p:sp>
        <p:nvSpPr>
          <p:cNvPr id="32" name="TextBox 31"/>
          <p:cNvSpPr txBox="1"/>
          <p:nvPr/>
        </p:nvSpPr>
        <p:spPr>
          <a:xfrm>
            <a:off x="360010" y="707408"/>
            <a:ext cx="978111" cy="342862"/>
          </a:xfrm>
          <a:prstGeom prst="rect">
            <a:avLst/>
          </a:prstGeom>
          <a:noFill/>
        </p:spPr>
        <p:txBody>
          <a:bodyPr wrap="none" lIns="65226" tIns="32613" rIns="65226" bIns="32613" rtlCol="0">
            <a:spAutoFit/>
          </a:bodyPr>
          <a:lstStyle/>
          <a:p>
            <a:pPr defTabSz="913190"/>
            <a:r>
              <a:rPr lang="ru-RU" b="1" dirty="0">
                <a:solidFill>
                  <a:srgbClr val="8FC54C"/>
                </a:solidFill>
              </a:rPr>
              <a:t>Страна</a:t>
            </a:r>
          </a:p>
        </p:txBody>
      </p:sp>
      <p:sp>
        <p:nvSpPr>
          <p:cNvPr id="33" name="TextBox 32"/>
          <p:cNvSpPr txBox="1"/>
          <p:nvPr/>
        </p:nvSpPr>
        <p:spPr>
          <a:xfrm>
            <a:off x="1491344" y="715085"/>
            <a:ext cx="3778558" cy="342862"/>
          </a:xfrm>
          <a:prstGeom prst="rect">
            <a:avLst/>
          </a:prstGeom>
          <a:noFill/>
        </p:spPr>
        <p:txBody>
          <a:bodyPr wrap="none" lIns="65226" tIns="32613" rIns="65226" bIns="32613" rtlCol="0">
            <a:spAutoFit/>
          </a:bodyPr>
          <a:lstStyle/>
          <a:p>
            <a:pPr defTabSz="913190"/>
            <a:r>
              <a:rPr lang="ru-RU" b="1" dirty="0">
                <a:solidFill>
                  <a:srgbClr val="8FC54C"/>
                </a:solidFill>
              </a:rPr>
              <a:t>Проблемные области анализа</a:t>
            </a:r>
          </a:p>
        </p:txBody>
      </p:sp>
      <p:sp>
        <p:nvSpPr>
          <p:cNvPr id="34" name="TextBox 33"/>
          <p:cNvSpPr txBox="1"/>
          <p:nvPr/>
        </p:nvSpPr>
        <p:spPr>
          <a:xfrm>
            <a:off x="4369998" y="715085"/>
            <a:ext cx="1906251" cy="342862"/>
          </a:xfrm>
          <a:prstGeom prst="rect">
            <a:avLst/>
          </a:prstGeom>
          <a:noFill/>
        </p:spPr>
        <p:txBody>
          <a:bodyPr wrap="none" lIns="65226" tIns="32613" rIns="65226" bIns="32613" rtlCol="0">
            <a:spAutoFit/>
          </a:bodyPr>
          <a:lstStyle/>
          <a:p>
            <a:pPr defTabSz="913190"/>
            <a:r>
              <a:rPr lang="ru-RU" b="1" dirty="0">
                <a:solidFill>
                  <a:srgbClr val="8FC54C"/>
                </a:solidFill>
              </a:rPr>
              <a:t>Рекомендации</a:t>
            </a:r>
          </a:p>
        </p:txBody>
      </p:sp>
      <p:sp>
        <p:nvSpPr>
          <p:cNvPr id="36" name="TextBox 35"/>
          <p:cNvSpPr txBox="1"/>
          <p:nvPr/>
        </p:nvSpPr>
        <p:spPr>
          <a:xfrm>
            <a:off x="360010" y="2812940"/>
            <a:ext cx="978111" cy="342862"/>
          </a:xfrm>
          <a:prstGeom prst="rect">
            <a:avLst/>
          </a:prstGeom>
          <a:noFill/>
        </p:spPr>
        <p:txBody>
          <a:bodyPr wrap="none" lIns="65226" tIns="32613" rIns="65226" bIns="32613" rtlCol="0">
            <a:spAutoFit/>
          </a:bodyPr>
          <a:lstStyle/>
          <a:p>
            <a:pPr defTabSz="913190"/>
            <a:r>
              <a:rPr lang="ru-RU" b="1" dirty="0">
                <a:solidFill>
                  <a:srgbClr val="8FC54C"/>
                </a:solidFill>
              </a:rPr>
              <a:t>Страна</a:t>
            </a:r>
          </a:p>
        </p:txBody>
      </p:sp>
      <p:sp>
        <p:nvSpPr>
          <p:cNvPr id="37" name="TextBox 36"/>
          <p:cNvSpPr txBox="1"/>
          <p:nvPr/>
        </p:nvSpPr>
        <p:spPr>
          <a:xfrm>
            <a:off x="1491344" y="2820616"/>
            <a:ext cx="3778558" cy="342862"/>
          </a:xfrm>
          <a:prstGeom prst="rect">
            <a:avLst/>
          </a:prstGeom>
          <a:noFill/>
        </p:spPr>
        <p:txBody>
          <a:bodyPr wrap="none" lIns="65226" tIns="32613" rIns="65226" bIns="32613" rtlCol="0">
            <a:spAutoFit/>
          </a:bodyPr>
          <a:lstStyle/>
          <a:p>
            <a:pPr defTabSz="913190"/>
            <a:r>
              <a:rPr lang="ru-RU" b="1" dirty="0">
                <a:solidFill>
                  <a:srgbClr val="8FC54C"/>
                </a:solidFill>
              </a:rPr>
              <a:t>Проблемные области анализа</a:t>
            </a:r>
          </a:p>
        </p:txBody>
      </p:sp>
      <p:sp>
        <p:nvSpPr>
          <p:cNvPr id="38" name="TextBox 37"/>
          <p:cNvSpPr txBox="1"/>
          <p:nvPr/>
        </p:nvSpPr>
        <p:spPr>
          <a:xfrm>
            <a:off x="4369998" y="2820616"/>
            <a:ext cx="1906251" cy="342862"/>
          </a:xfrm>
          <a:prstGeom prst="rect">
            <a:avLst/>
          </a:prstGeom>
          <a:noFill/>
        </p:spPr>
        <p:txBody>
          <a:bodyPr wrap="none" lIns="65226" tIns="32613" rIns="65226" bIns="32613" rtlCol="0">
            <a:spAutoFit/>
          </a:bodyPr>
          <a:lstStyle/>
          <a:p>
            <a:pPr defTabSz="913190"/>
            <a:r>
              <a:rPr lang="ru-RU" b="1" dirty="0">
                <a:solidFill>
                  <a:srgbClr val="8FC54C"/>
                </a:solidFill>
              </a:rPr>
              <a:t>Рекомендации</a:t>
            </a:r>
          </a:p>
        </p:txBody>
      </p:sp>
      <p:sp>
        <p:nvSpPr>
          <p:cNvPr id="6" name="Прямоугольник 5"/>
          <p:cNvSpPr/>
          <p:nvPr/>
        </p:nvSpPr>
        <p:spPr>
          <a:xfrm>
            <a:off x="360001" y="3084417"/>
            <a:ext cx="1077643" cy="404490"/>
          </a:xfrm>
          <a:prstGeom prst="rect">
            <a:avLst/>
          </a:prstGeom>
        </p:spPr>
        <p:txBody>
          <a:bodyPr wrap="none" lIns="65226" tIns="32613" rIns="65226" bIns="32613">
            <a:spAutoFit/>
          </a:bodyPr>
          <a:lstStyle/>
          <a:p>
            <a:pPr defTabSz="913190"/>
            <a:r>
              <a:rPr lang="ru-RU" sz="1100" dirty="0">
                <a:solidFill>
                  <a:srgbClr val="3E5057"/>
                </a:solidFill>
              </a:rPr>
              <a:t>Красноярск</a:t>
            </a:r>
            <a:br>
              <a:rPr lang="ru-RU" sz="1100" dirty="0">
                <a:solidFill>
                  <a:srgbClr val="3E5057"/>
                </a:solidFill>
              </a:rPr>
            </a:br>
            <a:r>
              <a:rPr lang="ru-RU" sz="1100" dirty="0">
                <a:solidFill>
                  <a:srgbClr val="3E5057"/>
                </a:solidFill>
              </a:rPr>
              <a:t>(Россия, 2015)</a:t>
            </a:r>
          </a:p>
        </p:txBody>
      </p:sp>
      <p:sp>
        <p:nvSpPr>
          <p:cNvPr id="8" name="TextBox 7"/>
          <p:cNvSpPr txBox="1"/>
          <p:nvPr/>
        </p:nvSpPr>
        <p:spPr>
          <a:xfrm>
            <a:off x="1604053" y="3084416"/>
            <a:ext cx="2765955" cy="1209114"/>
          </a:xfrm>
          <a:prstGeom prst="rect">
            <a:avLst/>
          </a:prstGeom>
          <a:noFill/>
        </p:spPr>
        <p:txBody>
          <a:bodyPr wrap="square" lIns="65226" tIns="32613" rIns="65226" bIns="32613" rtlCol="0">
            <a:spAutoFit/>
          </a:bodyPr>
          <a:lstStyle/>
          <a:p>
            <a:pPr marL="122300" indent="-122300" defTabSz="913190">
              <a:buClr>
                <a:srgbClr val="8FC54C"/>
              </a:buClr>
              <a:buFont typeface="Arial" panose="020B0604020202020204" pitchFamily="34" charset="0"/>
              <a:buChar char="•"/>
            </a:pPr>
            <a:r>
              <a:rPr lang="ru-RU" sz="900" dirty="0">
                <a:solidFill>
                  <a:srgbClr val="3E5057"/>
                </a:solidFill>
              </a:rPr>
              <a:t>Городское планирование</a:t>
            </a:r>
          </a:p>
          <a:p>
            <a:pPr marL="122300" indent="-122300" defTabSz="913190">
              <a:buClr>
                <a:srgbClr val="8FC54C"/>
              </a:buClr>
              <a:buFont typeface="Arial" panose="020B0604020202020204" pitchFamily="34" charset="0"/>
              <a:buChar char="•"/>
            </a:pPr>
            <a:r>
              <a:rPr lang="ru-RU" sz="900" dirty="0">
                <a:solidFill>
                  <a:srgbClr val="3E5057"/>
                </a:solidFill>
              </a:rPr>
              <a:t>Возрождение заброшенных промышленных объектов (</a:t>
            </a:r>
            <a:r>
              <a:rPr lang="ru-RU" sz="900" dirty="0" err="1">
                <a:solidFill>
                  <a:srgbClr val="3E5057"/>
                </a:solidFill>
              </a:rPr>
              <a:t>brownfield</a:t>
            </a:r>
            <a:r>
              <a:rPr lang="ru-RU" sz="900" dirty="0">
                <a:solidFill>
                  <a:srgbClr val="3E5057"/>
                </a:solidFill>
              </a:rPr>
              <a:t> </a:t>
            </a:r>
            <a:r>
              <a:rPr lang="ru-RU" sz="900" dirty="0" err="1">
                <a:solidFill>
                  <a:srgbClr val="3E5057"/>
                </a:solidFill>
              </a:rPr>
              <a:t>investments</a:t>
            </a:r>
            <a:r>
              <a:rPr lang="ru-RU" sz="900" dirty="0">
                <a:solidFill>
                  <a:srgbClr val="3E5057"/>
                </a:solidFill>
              </a:rPr>
              <a:t>)</a:t>
            </a:r>
          </a:p>
          <a:p>
            <a:pPr marL="122300" indent="-122300" defTabSz="913190">
              <a:buClr>
                <a:srgbClr val="8FC54C"/>
              </a:buClr>
              <a:buFont typeface="Arial" panose="020B0604020202020204" pitchFamily="34" charset="0"/>
              <a:buChar char="•"/>
            </a:pPr>
            <a:r>
              <a:rPr lang="ru-RU" sz="900" dirty="0" err="1">
                <a:solidFill>
                  <a:srgbClr val="3E5057"/>
                </a:solidFill>
              </a:rPr>
              <a:t>Энергоэффективность</a:t>
            </a:r>
            <a:r>
              <a:rPr lang="ru-RU" sz="900" dirty="0">
                <a:solidFill>
                  <a:srgbClr val="3E5057"/>
                </a:solidFill>
              </a:rPr>
              <a:t> зданий</a:t>
            </a:r>
          </a:p>
          <a:p>
            <a:pPr marL="122300" indent="-122300" defTabSz="913190">
              <a:buClr>
                <a:srgbClr val="8FC54C"/>
              </a:buClr>
              <a:buFont typeface="Arial" panose="020B0604020202020204" pitchFamily="34" charset="0"/>
              <a:buChar char="•"/>
            </a:pPr>
            <a:r>
              <a:rPr lang="ru-RU" sz="900" dirty="0">
                <a:solidFill>
                  <a:srgbClr val="3E5057"/>
                </a:solidFill>
              </a:rPr>
              <a:t>Программы доступного жилья</a:t>
            </a:r>
          </a:p>
          <a:p>
            <a:pPr marL="122300" indent="-122300" defTabSz="913190">
              <a:buClr>
                <a:srgbClr val="8FC54C"/>
              </a:buClr>
              <a:buFont typeface="Arial" panose="020B0604020202020204" pitchFamily="34" charset="0"/>
              <a:buChar char="•"/>
            </a:pPr>
            <a:r>
              <a:rPr lang="ru-RU" sz="900" dirty="0">
                <a:solidFill>
                  <a:srgbClr val="3E5057"/>
                </a:solidFill>
              </a:rPr>
              <a:t>Законодательство в сфере транзакций с недвижимостью и землей</a:t>
            </a:r>
          </a:p>
          <a:p>
            <a:pPr marL="122300" indent="-122300" defTabSz="913190">
              <a:buClr>
                <a:srgbClr val="8FC54C"/>
              </a:buClr>
              <a:buFont typeface="Arial" panose="020B0604020202020204" pitchFamily="34" charset="0"/>
              <a:buChar char="•"/>
            </a:pPr>
            <a:r>
              <a:rPr lang="ru-RU" sz="900" dirty="0">
                <a:solidFill>
                  <a:srgbClr val="3E5057"/>
                </a:solidFill>
              </a:rPr>
              <a:t>Финансовый климат на рынке жилья</a:t>
            </a:r>
          </a:p>
        </p:txBody>
      </p:sp>
      <p:sp>
        <p:nvSpPr>
          <p:cNvPr id="9" name="TextBox 8"/>
          <p:cNvSpPr txBox="1"/>
          <p:nvPr/>
        </p:nvSpPr>
        <p:spPr>
          <a:xfrm>
            <a:off x="360001" y="971208"/>
            <a:ext cx="651244" cy="404490"/>
          </a:xfrm>
          <a:prstGeom prst="rect">
            <a:avLst/>
          </a:prstGeom>
          <a:noFill/>
        </p:spPr>
        <p:txBody>
          <a:bodyPr wrap="none" lIns="65226" tIns="32613" rIns="65226" bIns="32613" rtlCol="0">
            <a:spAutoFit/>
          </a:bodyPr>
          <a:lstStyle/>
          <a:p>
            <a:pPr defTabSz="913190"/>
            <a:r>
              <a:rPr lang="ru-RU" sz="1100" dirty="0">
                <a:solidFill>
                  <a:srgbClr val="3E5057"/>
                </a:solidFill>
              </a:rPr>
              <a:t>Бельгия</a:t>
            </a:r>
            <a:br>
              <a:rPr lang="ru-RU" sz="1100" dirty="0">
                <a:solidFill>
                  <a:srgbClr val="3E5057"/>
                </a:solidFill>
              </a:rPr>
            </a:br>
            <a:r>
              <a:rPr lang="ru-RU" sz="1100" dirty="0">
                <a:solidFill>
                  <a:srgbClr val="3E5057"/>
                </a:solidFill>
              </a:rPr>
              <a:t>(2015)</a:t>
            </a:r>
          </a:p>
        </p:txBody>
      </p:sp>
      <p:sp>
        <p:nvSpPr>
          <p:cNvPr id="39" name="TextBox 38"/>
          <p:cNvSpPr txBox="1"/>
          <p:nvPr/>
        </p:nvSpPr>
        <p:spPr>
          <a:xfrm>
            <a:off x="360009" y="1715065"/>
            <a:ext cx="878871" cy="404490"/>
          </a:xfrm>
          <a:prstGeom prst="rect">
            <a:avLst/>
          </a:prstGeom>
          <a:noFill/>
        </p:spPr>
        <p:txBody>
          <a:bodyPr wrap="none" lIns="65226" tIns="32613" rIns="65226" bIns="32613" rtlCol="0">
            <a:spAutoFit/>
          </a:bodyPr>
          <a:lstStyle/>
          <a:p>
            <a:pPr defTabSz="913190"/>
            <a:r>
              <a:rPr lang="ru-RU" sz="1100" dirty="0">
                <a:solidFill>
                  <a:srgbClr val="3E5057"/>
                </a:solidFill>
              </a:rPr>
              <a:t>Швейцария</a:t>
            </a:r>
            <a:br>
              <a:rPr lang="ru-RU" sz="1100" dirty="0">
                <a:solidFill>
                  <a:srgbClr val="3E5057"/>
                </a:solidFill>
              </a:rPr>
            </a:br>
            <a:r>
              <a:rPr lang="ru-RU" sz="1100" dirty="0">
                <a:solidFill>
                  <a:srgbClr val="3E5057"/>
                </a:solidFill>
              </a:rPr>
              <a:t>(2015)</a:t>
            </a:r>
          </a:p>
        </p:txBody>
      </p:sp>
      <p:sp>
        <p:nvSpPr>
          <p:cNvPr id="10" name="TextBox 9"/>
          <p:cNvSpPr txBox="1"/>
          <p:nvPr/>
        </p:nvSpPr>
        <p:spPr>
          <a:xfrm>
            <a:off x="4370007" y="971217"/>
            <a:ext cx="3593229" cy="780425"/>
          </a:xfrm>
          <a:prstGeom prst="rect">
            <a:avLst/>
          </a:prstGeom>
          <a:noFill/>
        </p:spPr>
        <p:txBody>
          <a:bodyPr wrap="none" lIns="65226" tIns="32613" rIns="65226" bIns="32613" rtlCol="0">
            <a:spAutoFit/>
          </a:bodyPr>
          <a:lstStyle/>
          <a:p>
            <a:pPr marL="122300" indent="-122300" defTabSz="913190">
              <a:buClr>
                <a:srgbClr val="8FC54C"/>
              </a:buClr>
              <a:buFont typeface="Arial" panose="020B0604020202020204" pitchFamily="34" charset="0"/>
              <a:buChar char="•"/>
            </a:pPr>
            <a:r>
              <a:rPr lang="ru-RU" sz="900" dirty="0">
                <a:solidFill>
                  <a:srgbClr val="3E5057"/>
                </a:solidFill>
              </a:rPr>
              <a:t>Снижать риски, связанные с переоцененным рынком жилья</a:t>
            </a:r>
          </a:p>
          <a:p>
            <a:pPr marL="122300" indent="-122300" defTabSz="913190">
              <a:buClr>
                <a:srgbClr val="8FC54C"/>
              </a:buClr>
              <a:buFont typeface="Arial" panose="020B0604020202020204" pitchFamily="34" charset="0"/>
              <a:buChar char="•"/>
            </a:pPr>
            <a:r>
              <a:rPr lang="ru-RU" sz="900" dirty="0">
                <a:solidFill>
                  <a:srgbClr val="3E5057"/>
                </a:solidFill>
              </a:rPr>
              <a:t>Повысить эффективность функционирования рынка аренды</a:t>
            </a:r>
          </a:p>
          <a:p>
            <a:pPr marL="122300" indent="-122300" defTabSz="913190">
              <a:buClr>
                <a:srgbClr val="8FC54C"/>
              </a:buClr>
              <a:buFont typeface="Arial" panose="020B0604020202020204" pitchFamily="34" charset="0"/>
              <a:buChar char="•"/>
            </a:pPr>
            <a:r>
              <a:rPr lang="ru-RU" sz="900" dirty="0">
                <a:solidFill>
                  <a:srgbClr val="3E5057"/>
                </a:solidFill>
              </a:rPr>
              <a:t>Повысить предложение на рынке жилья</a:t>
            </a:r>
          </a:p>
          <a:p>
            <a:pPr marL="122300" indent="-122300" defTabSz="913190">
              <a:buClr>
                <a:srgbClr val="8FC54C"/>
              </a:buClr>
              <a:buFont typeface="Arial" panose="020B0604020202020204" pitchFamily="34" charset="0"/>
              <a:buChar char="•"/>
            </a:pPr>
            <a:r>
              <a:rPr lang="ru-RU" sz="900" dirty="0">
                <a:solidFill>
                  <a:srgbClr val="3E5057"/>
                </a:solidFill>
              </a:rPr>
              <a:t>Улучшать качество жилищного фонда</a:t>
            </a:r>
          </a:p>
          <a:p>
            <a:pPr marL="122300" indent="-122300" defTabSz="913190">
              <a:buClr>
                <a:srgbClr val="8FC54C"/>
              </a:buClr>
              <a:buFont typeface="Arial" panose="020B0604020202020204" pitchFamily="34" charset="0"/>
              <a:buChar char="•"/>
            </a:pPr>
            <a:r>
              <a:rPr lang="ru-RU" sz="900" dirty="0">
                <a:solidFill>
                  <a:srgbClr val="3E5057"/>
                </a:solidFill>
              </a:rPr>
              <a:t>Обеспечивать права арендаторов</a:t>
            </a:r>
          </a:p>
        </p:txBody>
      </p:sp>
      <p:sp>
        <p:nvSpPr>
          <p:cNvPr id="11" name="TextBox 10"/>
          <p:cNvSpPr txBox="1"/>
          <p:nvPr/>
        </p:nvSpPr>
        <p:spPr>
          <a:xfrm>
            <a:off x="1491344" y="971208"/>
            <a:ext cx="2670357" cy="494632"/>
          </a:xfrm>
          <a:prstGeom prst="rect">
            <a:avLst/>
          </a:prstGeom>
          <a:noFill/>
        </p:spPr>
        <p:txBody>
          <a:bodyPr wrap="none" lIns="65226" tIns="32613" rIns="65226" bIns="32613" rtlCol="0">
            <a:spAutoFit/>
          </a:bodyPr>
          <a:lstStyle/>
          <a:p>
            <a:pPr marL="122300" indent="-122300" defTabSz="913190">
              <a:buClr>
                <a:srgbClr val="8FC54C"/>
              </a:buClr>
              <a:buFont typeface="Arial" panose="020B0604020202020204" pitchFamily="34" charset="0"/>
              <a:buChar char="•"/>
            </a:pPr>
            <a:r>
              <a:rPr lang="ru-RU" sz="900" dirty="0">
                <a:solidFill>
                  <a:srgbClr val="3E5057"/>
                </a:solidFill>
              </a:rPr>
              <a:t>Рынок арендного жилья</a:t>
            </a:r>
          </a:p>
          <a:p>
            <a:pPr marL="122300" indent="-122300" defTabSz="913190">
              <a:buClr>
                <a:srgbClr val="8FC54C"/>
              </a:buClr>
              <a:buFont typeface="Arial" panose="020B0604020202020204" pitchFamily="34" charset="0"/>
              <a:buChar char="•"/>
            </a:pPr>
            <a:r>
              <a:rPr lang="ru-RU" sz="900" dirty="0">
                <a:solidFill>
                  <a:srgbClr val="3E5057"/>
                </a:solidFill>
              </a:rPr>
              <a:t>Уход за объектами исторического наследия</a:t>
            </a:r>
          </a:p>
          <a:p>
            <a:pPr marL="122300" indent="-122300" defTabSz="913190">
              <a:buClr>
                <a:srgbClr val="8FC54C"/>
              </a:buClr>
              <a:buFont typeface="Arial" panose="020B0604020202020204" pitchFamily="34" charset="0"/>
              <a:buChar char="•"/>
            </a:pPr>
            <a:r>
              <a:rPr lang="ru-RU" sz="900" dirty="0">
                <a:solidFill>
                  <a:srgbClr val="3E5057"/>
                </a:solidFill>
              </a:rPr>
              <a:t>Финансовая стабильность</a:t>
            </a:r>
          </a:p>
        </p:txBody>
      </p:sp>
      <p:sp>
        <p:nvSpPr>
          <p:cNvPr id="40" name="TextBox 39"/>
          <p:cNvSpPr txBox="1"/>
          <p:nvPr/>
        </p:nvSpPr>
        <p:spPr>
          <a:xfrm>
            <a:off x="4370008" y="1715074"/>
            <a:ext cx="4694721" cy="923321"/>
          </a:xfrm>
          <a:prstGeom prst="rect">
            <a:avLst/>
          </a:prstGeom>
          <a:noFill/>
        </p:spPr>
        <p:txBody>
          <a:bodyPr wrap="none" lIns="65226" tIns="32613" rIns="65226" bIns="32613" rtlCol="0">
            <a:spAutoFit/>
          </a:bodyPr>
          <a:lstStyle/>
          <a:p>
            <a:pPr marL="122300" indent="-122300" defTabSz="913190">
              <a:buClr>
                <a:srgbClr val="8FC54C"/>
              </a:buClr>
              <a:buFont typeface="Arial" panose="020B0604020202020204" pitchFamily="34" charset="0"/>
              <a:buChar char="•"/>
            </a:pPr>
            <a:r>
              <a:rPr lang="ru-RU" sz="900" dirty="0">
                <a:solidFill>
                  <a:srgbClr val="3E5057"/>
                </a:solidFill>
              </a:rPr>
              <a:t>Минимизировать финансовые риски на рынке жилья</a:t>
            </a:r>
          </a:p>
          <a:p>
            <a:pPr marL="122300" indent="-122300" defTabSz="913190">
              <a:buClr>
                <a:srgbClr val="8FC54C"/>
              </a:buClr>
              <a:buFont typeface="Arial" panose="020B0604020202020204" pitchFamily="34" charset="0"/>
              <a:buChar char="•"/>
            </a:pPr>
            <a:r>
              <a:rPr lang="ru-RU" sz="900" dirty="0">
                <a:solidFill>
                  <a:srgbClr val="3E5057"/>
                </a:solidFill>
              </a:rPr>
              <a:t>Проводить оценку стоимости существующего жилья</a:t>
            </a:r>
          </a:p>
          <a:p>
            <a:pPr marL="122300" indent="-122300" defTabSz="913190">
              <a:buClr>
                <a:srgbClr val="8FC54C"/>
              </a:buClr>
              <a:buFont typeface="Arial" panose="020B0604020202020204" pitchFamily="34" charset="0"/>
              <a:buChar char="•"/>
            </a:pPr>
            <a:r>
              <a:rPr lang="ru-RU" sz="900" dirty="0">
                <a:solidFill>
                  <a:srgbClr val="3E5057"/>
                </a:solidFill>
              </a:rPr>
              <a:t>Повысить открытость информации в жилищной сфере для населения</a:t>
            </a:r>
          </a:p>
          <a:p>
            <a:pPr marL="122300" indent="-122300" defTabSz="913190">
              <a:buClr>
                <a:srgbClr val="8FC54C"/>
              </a:buClr>
              <a:buFont typeface="Arial" panose="020B0604020202020204" pitchFamily="34" charset="0"/>
              <a:buChar char="•"/>
            </a:pPr>
            <a:r>
              <a:rPr lang="ru-RU" sz="900" dirty="0">
                <a:solidFill>
                  <a:srgbClr val="3E5057"/>
                </a:solidFill>
              </a:rPr>
              <a:t>Гармонизировать кантональные нормы землепользования и строительства</a:t>
            </a:r>
          </a:p>
          <a:p>
            <a:pPr marL="122300" indent="-122300" defTabSz="913190">
              <a:buClr>
                <a:srgbClr val="8FC54C"/>
              </a:buClr>
              <a:buFont typeface="Arial" panose="020B0604020202020204" pitchFamily="34" charset="0"/>
              <a:buChar char="•"/>
            </a:pPr>
            <a:r>
              <a:rPr lang="ru-RU" sz="900" dirty="0">
                <a:solidFill>
                  <a:srgbClr val="3E5057"/>
                </a:solidFill>
              </a:rPr>
              <a:t>Повысить конкуренцию в строительном секторе</a:t>
            </a:r>
          </a:p>
          <a:p>
            <a:pPr marL="122300" indent="-122300" defTabSz="913190">
              <a:buClr>
                <a:srgbClr val="8FC54C"/>
              </a:buClr>
              <a:buFont typeface="Arial" panose="020B0604020202020204" pitchFamily="34" charset="0"/>
              <a:buChar char="•"/>
            </a:pPr>
            <a:r>
              <a:rPr lang="ru-RU" sz="900" dirty="0">
                <a:solidFill>
                  <a:srgbClr val="3E5057"/>
                </a:solidFill>
              </a:rPr>
              <a:t>Ввести дополнительный налог на земли в районах с высоким спросом на жилье</a:t>
            </a:r>
          </a:p>
        </p:txBody>
      </p:sp>
      <p:sp>
        <p:nvSpPr>
          <p:cNvPr id="41" name="TextBox 40"/>
          <p:cNvSpPr txBox="1"/>
          <p:nvPr/>
        </p:nvSpPr>
        <p:spPr>
          <a:xfrm>
            <a:off x="1491344" y="1715074"/>
            <a:ext cx="2159906" cy="923321"/>
          </a:xfrm>
          <a:prstGeom prst="rect">
            <a:avLst/>
          </a:prstGeom>
          <a:noFill/>
        </p:spPr>
        <p:txBody>
          <a:bodyPr wrap="square" lIns="65226" tIns="32613" rIns="65226" bIns="32613" rtlCol="0">
            <a:spAutoFit/>
          </a:bodyPr>
          <a:lstStyle/>
          <a:p>
            <a:pPr marL="122300" indent="-122300" defTabSz="913190">
              <a:buClr>
                <a:srgbClr val="8FC54C"/>
              </a:buClr>
              <a:buFont typeface="Arial" panose="020B0604020202020204" pitchFamily="34" charset="0"/>
              <a:buChar char="•"/>
            </a:pPr>
            <a:r>
              <a:rPr lang="ru-RU" sz="900" dirty="0">
                <a:solidFill>
                  <a:srgbClr val="3E5057"/>
                </a:solidFill>
              </a:rPr>
              <a:t>Строительный сектор</a:t>
            </a:r>
          </a:p>
          <a:p>
            <a:pPr marL="122300" indent="-122300" defTabSz="913190">
              <a:buClr>
                <a:srgbClr val="8FC54C"/>
              </a:buClr>
              <a:buFont typeface="Arial" panose="020B0604020202020204" pitchFamily="34" charset="0"/>
              <a:buChar char="•"/>
            </a:pPr>
            <a:r>
              <a:rPr lang="ru-RU" sz="900" dirty="0">
                <a:solidFill>
                  <a:srgbClr val="3E5057"/>
                </a:solidFill>
              </a:rPr>
              <a:t>Налогообложение жилищной сферы</a:t>
            </a:r>
          </a:p>
          <a:p>
            <a:pPr marL="122300" indent="-122300" defTabSz="913190">
              <a:buClr>
                <a:srgbClr val="8FC54C"/>
              </a:buClr>
              <a:buFont typeface="Arial" panose="020B0604020202020204" pitchFamily="34" charset="0"/>
              <a:buChar char="•"/>
            </a:pPr>
            <a:r>
              <a:rPr lang="ru-RU" sz="900" dirty="0">
                <a:solidFill>
                  <a:srgbClr val="3E5057"/>
                </a:solidFill>
              </a:rPr>
              <a:t>Взаимодействие в жилищной сфере на уровне субъектов</a:t>
            </a:r>
          </a:p>
          <a:p>
            <a:pPr marL="122300" indent="-122300" defTabSz="913190">
              <a:buClr>
                <a:srgbClr val="8FC54C"/>
              </a:buClr>
              <a:buFont typeface="Arial" panose="020B0604020202020204" pitchFamily="34" charset="0"/>
              <a:buChar char="•"/>
            </a:pPr>
            <a:r>
              <a:rPr lang="ru-RU" sz="900" dirty="0">
                <a:solidFill>
                  <a:srgbClr val="3E5057"/>
                </a:solidFill>
              </a:rPr>
              <a:t>Прозрачность управления</a:t>
            </a:r>
          </a:p>
        </p:txBody>
      </p:sp>
    </p:spTree>
    <p:extLst>
      <p:ext uri="{BB962C8B-B14F-4D97-AF65-F5344CB8AC3E}">
        <p14:creationId xmlns:p14="http://schemas.microsoft.com/office/powerpoint/2010/main" val="85589228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q8JtFRgGC0G9_0Un4xRMu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q8JtFRgGC0G9_0Un4xRMu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q8JtFRgGC0G9_0Un4xRMu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q8JtFRgGC0G9_0Un4xRMu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q8JtFRgGC0G9_0Un4xRMu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q8JtFRgGC0G9_0Un4xRMuA"/>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Тема Office">
  <a:themeElements>
    <a:clrScheme name="АИЖК">
      <a:dk1>
        <a:srgbClr val="3E5057"/>
      </a:dk1>
      <a:lt1>
        <a:sysClr val="window" lastClr="FFFFFF"/>
      </a:lt1>
      <a:dk2>
        <a:srgbClr val="3E5057"/>
      </a:dk2>
      <a:lt2>
        <a:srgbClr val="FFFFFF"/>
      </a:lt2>
      <a:accent1>
        <a:srgbClr val="DCDEE0"/>
      </a:accent1>
      <a:accent2>
        <a:srgbClr val="A6AAA9"/>
      </a:accent2>
      <a:accent3>
        <a:srgbClr val="7F7F7F"/>
      </a:accent3>
      <a:accent4>
        <a:srgbClr val="3E5057"/>
      </a:accent4>
      <a:accent5>
        <a:srgbClr val="A6AAA9"/>
      </a:accent5>
      <a:accent6>
        <a:srgbClr val="8FC54C"/>
      </a:accent6>
      <a:hlink>
        <a:srgbClr val="8FC54C"/>
      </a:hlink>
      <a:folHlink>
        <a:srgbClr val="3E5057"/>
      </a:folHlink>
    </a:clrScheme>
    <a:fontScheme name="Другая 3">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Template_AHML_4.pptx [только чтение]" id="{683D8B4C-CCED-4A32-AB74-DC63D92A5C4B}" vid="{85563BA2-75FB-4245-8164-76E951ED826E}"/>
    </a:ext>
  </a:extLst>
</a:theme>
</file>

<file path=ppt/theme/theme3.xml><?xml version="1.0" encoding="utf-8"?>
<a:theme xmlns:a="http://schemas.openxmlformats.org/drawingml/2006/main" name="2_Тема Office">
  <a:themeElements>
    <a:clrScheme name="АИЖК">
      <a:dk1>
        <a:srgbClr val="3E5057"/>
      </a:dk1>
      <a:lt1>
        <a:sysClr val="window" lastClr="FFFFFF"/>
      </a:lt1>
      <a:dk2>
        <a:srgbClr val="3E5057"/>
      </a:dk2>
      <a:lt2>
        <a:srgbClr val="FFFFFF"/>
      </a:lt2>
      <a:accent1>
        <a:srgbClr val="DCDEE0"/>
      </a:accent1>
      <a:accent2>
        <a:srgbClr val="A6AAA9"/>
      </a:accent2>
      <a:accent3>
        <a:srgbClr val="7F7F7F"/>
      </a:accent3>
      <a:accent4>
        <a:srgbClr val="3E5057"/>
      </a:accent4>
      <a:accent5>
        <a:srgbClr val="A6AAA9"/>
      </a:accent5>
      <a:accent6>
        <a:srgbClr val="8FC54C"/>
      </a:accent6>
      <a:hlink>
        <a:srgbClr val="8FC54C"/>
      </a:hlink>
      <a:folHlink>
        <a:srgbClr val="3E5057"/>
      </a:folHlink>
    </a:clrScheme>
    <a:fontScheme name="Другая 3">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Template_AHML_4.pptx [только чтение]" id="{683D8B4C-CCED-4A32-AB74-DC63D92A5C4B}" vid="{85563BA2-75FB-4245-8164-76E951ED826E}"/>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1214</Words>
  <Application>Microsoft Office PowerPoint</Application>
  <PresentationFormat>Экран (4:3)</PresentationFormat>
  <Paragraphs>204</Paragraphs>
  <Slides>8</Slides>
  <Notes>1</Notes>
  <HiddenSlides>0</HiddenSlides>
  <MMClips>0</MMClips>
  <ScaleCrop>false</ScaleCrop>
  <HeadingPairs>
    <vt:vector size="6" baseType="variant">
      <vt:variant>
        <vt:lpstr>Тема</vt:lpstr>
      </vt:variant>
      <vt:variant>
        <vt:i4>3</vt:i4>
      </vt:variant>
      <vt:variant>
        <vt:lpstr>Внедренные серверы OLE</vt:lpstr>
      </vt:variant>
      <vt:variant>
        <vt:i4>1</vt:i4>
      </vt:variant>
      <vt:variant>
        <vt:lpstr>Заголовки слайдов</vt:lpstr>
      </vt:variant>
      <vt:variant>
        <vt:i4>8</vt:i4>
      </vt:variant>
    </vt:vector>
  </HeadingPairs>
  <TitlesOfParts>
    <vt:vector size="12" baseType="lpstr">
      <vt:lpstr>Тема Office</vt:lpstr>
      <vt:lpstr>1_Тема Office</vt:lpstr>
      <vt:lpstr>2_Тема Office</vt:lpstr>
      <vt:lpstr>think-cell Slide</vt:lpstr>
      <vt:lpstr>Подходы ОЭСР к анализу развития жилищной сферы в городах</vt:lpstr>
      <vt:lpstr>Презентация PowerPoint</vt:lpstr>
      <vt:lpstr>Презентация PowerPoint</vt:lpstr>
      <vt:lpstr>Презентация PowerPoint</vt:lpstr>
      <vt:lpstr>Основные направления анализа развития жилищной сферы городов в исследованиях ОЭСР</vt:lpstr>
      <vt:lpstr>Презентация PowerPoint</vt:lpstr>
      <vt:lpstr>Исследования ОЭСР по развитию жилищной сферы городов</vt:lpstr>
      <vt:lpstr>Примеры проблемных областей и рекомендаций в рамках обзоров ОЭСР</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Анализ лучшего опыта и рекомендаций ОЭСР по сбору и распространению статистики в жилищной сфере: выявление, систематизация и анализ рекомендаций и стандартов ОЭСР по сбору и распространению статистики в жилищной сфере. Формирование перечня основных проблем в области несоответствия статистики в жилищной сфере между ОЭСР и Российской Федерацией</dc:title>
  <dc:creator>Студент НИУ ВШЭ</dc:creator>
  <cp:lastModifiedBy>Студент НИУ ВШЭ</cp:lastModifiedBy>
  <cp:revision>2</cp:revision>
  <dcterms:created xsi:type="dcterms:W3CDTF">2017-07-11T11:10:14Z</dcterms:created>
  <dcterms:modified xsi:type="dcterms:W3CDTF">2017-07-11T11:13:47Z</dcterms:modified>
</cp:coreProperties>
</file>